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77" r:id="rId5"/>
    <p:sldId id="260" r:id="rId6"/>
    <p:sldId id="261" r:id="rId7"/>
    <p:sldId id="285" r:id="rId8"/>
    <p:sldId id="286" r:id="rId9"/>
    <p:sldId id="287" r:id="rId10"/>
    <p:sldId id="289" r:id="rId11"/>
    <p:sldId id="288" r:id="rId12"/>
    <p:sldId id="290" r:id="rId13"/>
    <p:sldId id="282" r:id="rId14"/>
    <p:sldId id="27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D46"/>
    <a:srgbClr val="0232FE"/>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6D3361-A2A6-4973-B27C-AC1675A2AB5D}" v="10" dt="2025-02-24T15:25:15.248"/>
  </p1510:revLst>
</p1510:revInfo>
</file>

<file path=ppt/tableStyles.xml><?xml version="1.0" encoding="utf-8"?>
<a:tblStyleLst xmlns:a="http://schemas.openxmlformats.org/drawingml/2006/main" def="{616DA210-FB5B-4158-B5E0-FEB733F419BA}">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5097" autoAdjust="0"/>
  </p:normalViewPr>
  <p:slideViewPr>
    <p:cSldViewPr snapToGrid="0">
      <p:cViewPr varScale="1">
        <p:scale>
          <a:sx n="83" d="100"/>
          <a:sy n="83" d="100"/>
        </p:scale>
        <p:origin x="686" y="91"/>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G>
</file>

<file path=ppt/media/image3.JPG>
</file>

<file path=ppt/media/image4.JPG>
</file>

<file path=ppt/media/image5.JPG>
</file>

<file path=ppt/media/image6.JP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2/24/2025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54480" y="1554480"/>
            <a:ext cx="9052560" cy="2377440"/>
          </a:xfrm>
        </p:spPr>
        <p:txBody>
          <a:bodyPr anchor="t">
            <a:noAutofit/>
          </a:bodyPr>
          <a:lstStyle>
            <a:lvl1pPr algn="l">
              <a:defRPr sz="5400" b="1" cap="all" baseline="0">
                <a:solidFill>
                  <a:schemeClr val="tx2"/>
                </a:solidFill>
              </a:defRPr>
            </a:lvl1pPr>
          </a:lstStyle>
          <a:p>
            <a:r>
              <a:rPr lang="en-US" dirty="0"/>
              <a:t>Click to edit Master title style</a:t>
            </a:r>
          </a:p>
        </p:txBody>
      </p:sp>
      <p:sp>
        <p:nvSpPr>
          <p:cNvPr id="3" name="Subtitle 2"/>
          <p:cNvSpPr>
            <a:spLocks noGrp="1"/>
          </p:cNvSpPr>
          <p:nvPr>
            <p:ph type="subTitle" idx="1"/>
          </p:nvPr>
        </p:nvSpPr>
        <p:spPr>
          <a:xfrm>
            <a:off x="1554480" y="4242816"/>
            <a:ext cx="9052560" cy="1188720"/>
          </a:xfrm>
        </p:spPr>
        <p:txBody>
          <a:bodyPr anchor="b">
            <a:normAutofit/>
          </a:bodyPr>
          <a:lstStyle>
            <a:lvl1pPr marL="0" indent="0" algn="r">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7" name="Group 6"/>
          <p:cNvGrpSpPr/>
          <p:nvPr/>
        </p:nvGrpSpPr>
        <p:grpSpPr>
          <a:xfrm>
            <a:off x="752858" y="744469"/>
            <a:ext cx="10674117" cy="5349671"/>
            <a:chOff x="752858" y="744469"/>
            <a:chExt cx="10674117" cy="5349671"/>
          </a:xfrm>
          <a:solidFill>
            <a:schemeClr val="tx1"/>
          </a:solidFill>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grp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grpFill/>
            <a:ln w="0">
              <a:noFill/>
              <a:prstDash val="solid"/>
              <a:round/>
              <a:headEnd/>
              <a:tailEnd/>
            </a:ln>
          </p:spPr>
        </p:sp>
      </p:grpSp>
    </p:spTree>
    <p:extLst>
      <p:ext uri="{BB962C8B-B14F-4D97-AF65-F5344CB8AC3E}">
        <p14:creationId xmlns:p14="http://schemas.microsoft.com/office/powerpoint/2010/main" val="92397628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wo content 03">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4663440" cy="5760720"/>
          </a:xfrm>
        </p:spPr>
        <p:txBody>
          <a:bodyPr>
            <a:normAutofit/>
          </a:bodyPr>
          <a:lstStyle>
            <a:lvl1pPr>
              <a:defRPr sz="3600" b="1" spc="100" baseline="0"/>
            </a:lvl1pPr>
          </a:lstStyle>
          <a:p>
            <a:r>
              <a:rPr lang="en-US" dirty="0"/>
              <a:t>Click to edit Master title style</a:t>
            </a:r>
          </a:p>
        </p:txBody>
      </p:sp>
      <p:sp>
        <p:nvSpPr>
          <p:cNvPr id="3" name="Content Placeholder 2"/>
          <p:cNvSpPr>
            <a:spLocks noGrp="1"/>
          </p:cNvSpPr>
          <p:nvPr>
            <p:ph idx="1"/>
          </p:nvPr>
        </p:nvSpPr>
        <p:spPr>
          <a:xfrm>
            <a:off x="6309360" y="685800"/>
            <a:ext cx="5212080" cy="2651760"/>
          </a:xfrm>
        </p:spPr>
        <p:txBody>
          <a:bodyPr/>
          <a:lstStyle>
            <a:lvl1pPr marL="0" indent="0">
              <a:buSzPct val="70000"/>
              <a:buNone/>
              <a:defRPr/>
            </a:lvl1pPr>
            <a:lvl2pPr marL="384048" indent="-384048">
              <a:buSzPct val="70000"/>
              <a:buFont typeface="Franklin Gothic Book" panose="020B0503020102020204" pitchFamily="34" charset="0"/>
              <a:buChar char="■"/>
              <a:defRPr/>
            </a:lvl2pPr>
            <a:lvl3pPr marL="914400" indent="-384048">
              <a:buSzPct val="70000"/>
              <a:buFont typeface="Franklin Gothic Book" panose="020B0503020102020204" pitchFamily="34" charset="0"/>
              <a:buChar char="–"/>
              <a:defRPr/>
            </a:lvl3pPr>
            <a:lvl4pPr marL="1371600" indent="-384048">
              <a:buSzPct val="70000"/>
              <a:buFont typeface="Franklin Gothic Book" panose="020B0503020102020204" pitchFamily="34" charset="0"/>
              <a:buChar char="■"/>
              <a:defRPr/>
            </a:lvl4pPr>
            <a:lvl5pPr marL="1828800" indent="-384048">
              <a:buSzPct val="70000"/>
              <a:buFont typeface="Franklin Gothic Book" panose="020B05030201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2CFB8D5A-7E59-4AEA-3F66-398413304E12}"/>
              </a:ext>
            </a:extLst>
          </p:cNvPr>
          <p:cNvSpPr>
            <a:spLocks noGrp="1"/>
          </p:cNvSpPr>
          <p:nvPr>
            <p:ph idx="13"/>
          </p:nvPr>
        </p:nvSpPr>
        <p:spPr>
          <a:xfrm>
            <a:off x="6309360" y="3637722"/>
            <a:ext cx="5212080" cy="2651760"/>
          </a:xfrm>
        </p:spPr>
        <p:txBody>
          <a:bodyPr/>
          <a:lstStyle>
            <a:lvl1pPr marL="512064" indent="-512064">
              <a:buSzPct val="100000"/>
              <a:buFont typeface="+mj-lt"/>
              <a:buAutoNum type="arabicPeriod"/>
              <a:defRPr/>
            </a:lvl1pPr>
            <a:lvl2pPr marL="1170432" indent="-457200">
              <a:buSzPct val="100000"/>
              <a:buFont typeface="+mj-lt"/>
              <a:buAutoNum type="alphaLcPeriod"/>
              <a:defRPr/>
            </a:lvl2pPr>
            <a:lvl3pPr marL="1645920" indent="-384048">
              <a:buSzPct val="70000"/>
              <a:buFont typeface="+mj-lt"/>
              <a:buAutoNum type="romanLcPeriod"/>
              <a:defRPr/>
            </a:lvl3pPr>
            <a:lvl4pPr marL="2103120" indent="-384048">
              <a:buSzPct val="70000"/>
              <a:buFont typeface="+mj-lt"/>
              <a:buAutoNum type="arabicParenR"/>
              <a:defRPr/>
            </a:lvl4pPr>
            <a:lvl5pPr marL="2743200" indent="-384048">
              <a:buSzPct val="70000"/>
              <a:buFont typeface="+mj-lt"/>
              <a:buAutoNum type="alphaLcParen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7B41ED8-AC2E-4560-8CC9-E6292DDF25B6}" type="datetime1">
              <a:rPr lang="en-US" smtClean="0"/>
              <a:t>2/24/2025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21710116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accent2"/>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D1164FD9-A200-1A27-7217-47AF9DF9F598}"/>
              </a:ext>
            </a:extLst>
          </p:cNvPr>
          <p:cNvSpPr>
            <a:spLocks noGrp="1"/>
          </p:cNvSpPr>
          <p:nvPr>
            <p:ph type="ctrTitle"/>
          </p:nvPr>
        </p:nvSpPr>
        <p:spPr>
          <a:xfrm>
            <a:off x="1554480" y="1554480"/>
            <a:ext cx="9052560" cy="2377440"/>
          </a:xfrm>
        </p:spPr>
        <p:txBody>
          <a:bodyPr anchor="b">
            <a:noAutofit/>
          </a:bodyPr>
          <a:lstStyle>
            <a:lvl1pPr algn="ctr">
              <a:defRPr sz="5400" b="1" cap="all" baseline="0">
                <a:solidFill>
                  <a:schemeClr val="tx2"/>
                </a:solidFill>
              </a:defRPr>
            </a:lvl1pPr>
          </a:lstStyle>
          <a:p>
            <a:r>
              <a:rPr lang="en-US" dirty="0"/>
              <a:t>Click to edit Master title style</a:t>
            </a:r>
          </a:p>
        </p:txBody>
      </p:sp>
      <p:sp>
        <p:nvSpPr>
          <p:cNvPr id="3" name="Subtitle 2"/>
          <p:cNvSpPr>
            <a:spLocks noGrp="1"/>
          </p:cNvSpPr>
          <p:nvPr>
            <p:ph type="subTitle" idx="1"/>
          </p:nvPr>
        </p:nvSpPr>
        <p:spPr>
          <a:xfrm>
            <a:off x="1527048" y="4069080"/>
            <a:ext cx="9144000" cy="1371600"/>
          </a:xfrm>
        </p:spPr>
        <p:txBody>
          <a:bodyPr>
            <a:normAutofit/>
          </a:bodyPr>
          <a:lstStyle>
            <a:lvl1pPr marL="0" indent="0" algn="ctr">
              <a:lnSpc>
                <a:spcPct val="112000"/>
              </a:lnSpc>
              <a:spcBef>
                <a:spcPts val="40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7" name="Group 6"/>
          <p:cNvGrpSpPr/>
          <p:nvPr/>
        </p:nvGrpSpPr>
        <p:grpSpPr>
          <a:xfrm>
            <a:off x="752858" y="744469"/>
            <a:ext cx="10674117" cy="5349671"/>
            <a:chOff x="752858" y="744469"/>
            <a:chExt cx="10674117" cy="5349671"/>
          </a:xfrm>
          <a:solidFill>
            <a:schemeClr val="tx1"/>
          </a:solidFill>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grp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grp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01">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4297680" cy="5760720"/>
          </a:xfrm>
        </p:spPr>
        <p:txBody>
          <a:bodyPr>
            <a:normAutofit/>
          </a:bodyPr>
          <a:lstStyle>
            <a:lvl1pPr>
              <a:defRPr sz="3600" b="1" spc="100" baseline="0"/>
            </a:lvl1pPr>
          </a:lstStyle>
          <a:p>
            <a:r>
              <a:rPr lang="en-US" dirty="0"/>
              <a:t>Click to edit Master title style</a:t>
            </a:r>
          </a:p>
        </p:txBody>
      </p:sp>
      <p:sp>
        <p:nvSpPr>
          <p:cNvPr id="3" name="Content Placeholder 2"/>
          <p:cNvSpPr>
            <a:spLocks noGrp="1"/>
          </p:cNvSpPr>
          <p:nvPr>
            <p:ph idx="1"/>
          </p:nvPr>
        </p:nvSpPr>
        <p:spPr>
          <a:xfrm>
            <a:off x="6309360" y="685800"/>
            <a:ext cx="5212080" cy="5760720"/>
          </a:xfrm>
        </p:spPr>
        <p:txBody>
          <a:bodyPr/>
          <a:lstStyle>
            <a:lvl1pPr>
              <a:buSzPct val="70000"/>
              <a:defRPr/>
            </a:lvl1pPr>
            <a:lvl3pPr>
              <a:buSzPct val="70000"/>
              <a:defRPr/>
            </a:lvl3pPr>
            <a:lvl5pPr>
              <a:buSzPct val="7000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7B41ED8-AC2E-4560-8CC9-E6292DDF25B6}" type="datetime1">
              <a:rPr lang="en-US" smtClean="0"/>
              <a:t>2/24/2025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1500253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Section header 01">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54480" y="2871216"/>
            <a:ext cx="9052560" cy="2523744"/>
          </a:xfrm>
        </p:spPr>
        <p:txBody>
          <a:bodyPr anchor="b">
            <a:noAutofit/>
          </a:bodyPr>
          <a:lstStyle>
            <a:lvl1pPr algn="r">
              <a:defRPr sz="5400" cap="all" baseline="0">
                <a:solidFill>
                  <a:schemeClr val="tx2"/>
                </a:solidFill>
              </a:defRPr>
            </a:lvl1pPr>
          </a:lstStyle>
          <a:p>
            <a:r>
              <a:rPr lang="en-US" dirty="0"/>
              <a:t>Click to edit Master title style</a:t>
            </a:r>
          </a:p>
        </p:txBody>
      </p:sp>
      <p:sp>
        <p:nvSpPr>
          <p:cNvPr id="3" name="Subtitle 2"/>
          <p:cNvSpPr>
            <a:spLocks noGrp="1"/>
          </p:cNvSpPr>
          <p:nvPr>
            <p:ph type="subTitle" idx="1"/>
          </p:nvPr>
        </p:nvSpPr>
        <p:spPr>
          <a:xfrm>
            <a:off x="1554480" y="1554480"/>
            <a:ext cx="9052560" cy="1097280"/>
          </a:xfrm>
        </p:spPr>
        <p:txBody>
          <a:bodyPr>
            <a:normAutofit/>
          </a:bodyPr>
          <a:lstStyle>
            <a:lvl1pPr marL="0" indent="0" algn="l">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7" name="Group 6"/>
          <p:cNvGrpSpPr/>
          <p:nvPr/>
        </p:nvGrpSpPr>
        <p:grpSpPr>
          <a:xfrm>
            <a:off x="752858" y="744469"/>
            <a:ext cx="10674117" cy="5349671"/>
            <a:chOff x="752858" y="744469"/>
            <a:chExt cx="10674117" cy="5349671"/>
          </a:xfrm>
          <a:solidFill>
            <a:schemeClr val="tx1"/>
          </a:solidFill>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grp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grpFill/>
            <a:ln w="0">
              <a:noFill/>
              <a:prstDash val="solid"/>
              <a:round/>
              <a:headEnd/>
              <a:tailEnd/>
            </a:ln>
          </p:spPr>
        </p:sp>
      </p:grpSp>
    </p:spTree>
    <p:extLst>
      <p:ext uri="{BB962C8B-B14F-4D97-AF65-F5344CB8AC3E}">
        <p14:creationId xmlns:p14="http://schemas.microsoft.com/office/powerpoint/2010/main" val="3758906892"/>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0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31520" y="731520"/>
            <a:ext cx="5261776" cy="3200400"/>
          </a:xfrm>
        </p:spPr>
        <p:txBody>
          <a:bodyPr anchor="b">
            <a:normAutofit/>
          </a:bodyPr>
          <a:lstStyle>
            <a:lvl1pPr algn="l">
              <a:defRPr sz="5400" cap="all" baseline="0">
                <a:solidFill>
                  <a:schemeClr val="tx2"/>
                </a:solidFill>
              </a:defRPr>
            </a:lvl1pPr>
          </a:lstStyle>
          <a:p>
            <a:endParaRPr lang="en-US" dirty="0"/>
          </a:p>
        </p:txBody>
      </p:sp>
      <p:sp>
        <p:nvSpPr>
          <p:cNvPr id="3" name="Subtitle 2"/>
          <p:cNvSpPr>
            <a:spLocks noGrp="1"/>
          </p:cNvSpPr>
          <p:nvPr>
            <p:ph type="subTitle" idx="1"/>
          </p:nvPr>
        </p:nvSpPr>
        <p:spPr>
          <a:xfrm>
            <a:off x="731519" y="3956278"/>
            <a:ext cx="5261775" cy="2167128"/>
          </a:xfrm>
        </p:spPr>
        <p:txBody>
          <a:bodyPr>
            <a:normAutofit/>
          </a:bodyPr>
          <a:lstStyle>
            <a:lvl1pPr marL="0" indent="0" algn="l">
              <a:lnSpc>
                <a:spcPct val="112000"/>
              </a:lnSpc>
              <a:spcBef>
                <a:spcPts val="0"/>
              </a:spcBef>
              <a:spcAft>
                <a:spcPts val="0"/>
              </a:spcAft>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Picture Placeholder 7">
            <a:extLst>
              <a:ext uri="{FF2B5EF4-FFF2-40B4-BE49-F238E27FC236}">
                <a16:creationId xmlns:a16="http://schemas.microsoft.com/office/drawing/2014/main" id="{65ED42FA-5CCA-F252-5E46-7B0091BCC814}"/>
              </a:ext>
            </a:extLst>
          </p:cNvPr>
          <p:cNvSpPr>
            <a:spLocks noGrp="1"/>
          </p:cNvSpPr>
          <p:nvPr>
            <p:ph type="pic" sz="quarter" idx="10"/>
          </p:nvPr>
        </p:nvSpPr>
        <p:spPr>
          <a:xfrm>
            <a:off x="6089904" y="768096"/>
            <a:ext cx="4480560" cy="4498848"/>
          </a:xfrm>
        </p:spPr>
        <p:txBody>
          <a:bodyPr/>
          <a:lstStyle>
            <a:lvl1pPr marL="0" indent="0">
              <a:buNone/>
              <a:defRPr/>
            </a:lvl1pPr>
          </a:lstStyle>
          <a:p>
            <a:endParaRPr lang="en-US" dirty="0"/>
          </a:p>
        </p:txBody>
      </p:sp>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1"/>
          </a:solidFill>
          <a:ln w="0">
            <a:noFill/>
            <a:prstDash val="solid"/>
            <a:round/>
            <a:headEnd/>
            <a:tailEnd/>
          </a:ln>
        </p:spPr>
      </p:sp>
    </p:spTree>
    <p:extLst>
      <p:ext uri="{BB962C8B-B14F-4D97-AF65-F5344CB8AC3E}">
        <p14:creationId xmlns:p14="http://schemas.microsoft.com/office/powerpoint/2010/main" val="3315151176"/>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wo content 01">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4663440" cy="2377440"/>
          </a:xfrm>
        </p:spPr>
        <p:txBody>
          <a:bodyPr>
            <a:normAutofit/>
          </a:bodyPr>
          <a:lstStyle>
            <a:lvl1pPr>
              <a:defRPr sz="3600" b="1" spc="100" baseline="0"/>
            </a:lvl1pPr>
          </a:lstStyle>
          <a:p>
            <a:r>
              <a:rPr lang="en-US" dirty="0"/>
              <a:t>Click to edit Master title style</a:t>
            </a:r>
          </a:p>
        </p:txBody>
      </p:sp>
      <p:sp>
        <p:nvSpPr>
          <p:cNvPr id="3" name="Content Placeholder 2"/>
          <p:cNvSpPr>
            <a:spLocks noGrp="1"/>
          </p:cNvSpPr>
          <p:nvPr>
            <p:ph idx="1"/>
          </p:nvPr>
        </p:nvSpPr>
        <p:spPr>
          <a:xfrm>
            <a:off x="6309360" y="685800"/>
            <a:ext cx="5212080" cy="2377440"/>
          </a:xfrm>
        </p:spPr>
        <p:txBody>
          <a:bodyPr/>
          <a:lstStyle>
            <a:lvl1pPr>
              <a:buSzPct val="70000"/>
              <a:defRPr/>
            </a:lvl1pPr>
            <a:lvl3pPr>
              <a:buSzPct val="70000"/>
              <a:defRPr/>
            </a:lvl3pPr>
            <a:lvl5pPr>
              <a:buSzPct val="7000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B895DBE8-6B89-8EA5-868B-87356D3FAF85}"/>
              </a:ext>
            </a:extLst>
          </p:cNvPr>
          <p:cNvSpPr>
            <a:spLocks noGrp="1"/>
          </p:cNvSpPr>
          <p:nvPr>
            <p:ph idx="13"/>
          </p:nvPr>
        </p:nvSpPr>
        <p:spPr>
          <a:xfrm>
            <a:off x="1371600" y="3209544"/>
            <a:ext cx="10204704" cy="3227832"/>
          </a:xfrm>
        </p:spPr>
        <p:txBody>
          <a:bodyPr/>
          <a:lstStyle>
            <a:lvl1pPr>
              <a:buSzPct val="70000"/>
              <a:defRPr/>
            </a:lvl1pPr>
            <a:lvl3pPr>
              <a:buSzPct val="70000"/>
              <a:defRPr/>
            </a:lvl3pPr>
            <a:lvl5pPr>
              <a:buSzPct val="7000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7B41ED8-AC2E-4560-8CC9-E6292DDF25B6}" type="datetime1">
              <a:rPr lang="en-US" smtClean="0"/>
              <a:t>2/24/2025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25367304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309360" y="685800"/>
            <a:ext cx="5212080" cy="2103120"/>
          </a:xfrm>
        </p:spPr>
        <p:txBody>
          <a:bodyPr anchor="b">
            <a:normAutofit/>
          </a:bodyPr>
          <a:lstStyle>
            <a:lvl1pPr>
              <a:defRPr sz="3600" b="1" spc="100" baseline="0"/>
            </a:lvl1pPr>
          </a:lstStyle>
          <a:p>
            <a:r>
              <a:rPr lang="en-US" dirty="0"/>
              <a:t>Click to edit Master title style</a:t>
            </a:r>
          </a:p>
        </p:txBody>
      </p:sp>
      <p:sp>
        <p:nvSpPr>
          <p:cNvPr id="8" name="Picture Placeholder 7">
            <a:extLst>
              <a:ext uri="{FF2B5EF4-FFF2-40B4-BE49-F238E27FC236}">
                <a16:creationId xmlns:a16="http://schemas.microsoft.com/office/drawing/2014/main" id="{06D8770C-634E-CA21-85DC-41D4395BF528}"/>
              </a:ext>
            </a:extLst>
          </p:cNvPr>
          <p:cNvSpPr>
            <a:spLocks noGrp="1"/>
          </p:cNvSpPr>
          <p:nvPr>
            <p:ph type="pic" sz="quarter" idx="13"/>
          </p:nvPr>
        </p:nvSpPr>
        <p:spPr>
          <a:xfrm>
            <a:off x="1371600" y="768096"/>
            <a:ext cx="3776472" cy="5340096"/>
          </a:xfrm>
        </p:spPr>
        <p:txBody>
          <a:bodyPr/>
          <a:lstStyle>
            <a:lvl1pPr marL="0" indent="0">
              <a:buNone/>
              <a:defRPr/>
            </a:lvl1pPr>
          </a:lstStyle>
          <a:p>
            <a:endParaRPr lang="en-US" dirty="0"/>
          </a:p>
        </p:txBody>
      </p:sp>
      <p:sp>
        <p:nvSpPr>
          <p:cNvPr id="3" name="Content Placeholder 2"/>
          <p:cNvSpPr>
            <a:spLocks noGrp="1"/>
          </p:cNvSpPr>
          <p:nvPr>
            <p:ph idx="1"/>
          </p:nvPr>
        </p:nvSpPr>
        <p:spPr>
          <a:xfrm>
            <a:off x="6309360" y="2999232"/>
            <a:ext cx="5212080" cy="3310128"/>
          </a:xfrm>
        </p:spPr>
        <p:txBody>
          <a:bodyPr/>
          <a:lstStyle>
            <a:lvl1pPr>
              <a:buSzPct val="70000"/>
              <a:defRPr/>
            </a:lvl1pPr>
            <a:lvl3pPr>
              <a:buSzPct val="70000"/>
              <a:defRPr/>
            </a:lvl3pPr>
            <a:lvl5pPr>
              <a:buSzPct val="7000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7B41ED8-AC2E-4560-8CC9-E6292DDF25B6}" type="datetime1">
              <a:rPr lang="en-US" smtClean="0"/>
              <a:t>2/24/2025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2918289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wo content 02">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4663440" cy="5760720"/>
          </a:xfrm>
        </p:spPr>
        <p:txBody>
          <a:bodyPr>
            <a:normAutofit/>
          </a:bodyPr>
          <a:lstStyle>
            <a:lvl1pPr>
              <a:defRPr sz="3600" b="1" spc="100" baseline="0"/>
            </a:lvl1pPr>
          </a:lstStyle>
          <a:p>
            <a:r>
              <a:rPr lang="en-US" dirty="0"/>
              <a:t>Click to edit Master title style</a:t>
            </a:r>
          </a:p>
        </p:txBody>
      </p:sp>
      <p:sp>
        <p:nvSpPr>
          <p:cNvPr id="3" name="Content Placeholder 2"/>
          <p:cNvSpPr>
            <a:spLocks noGrp="1"/>
          </p:cNvSpPr>
          <p:nvPr>
            <p:ph idx="1"/>
          </p:nvPr>
        </p:nvSpPr>
        <p:spPr>
          <a:xfrm>
            <a:off x="6309360" y="685800"/>
            <a:ext cx="5212080" cy="2651760"/>
          </a:xfrm>
        </p:spPr>
        <p:txBody>
          <a:bodyPr/>
          <a:lstStyle>
            <a:lvl1pPr marL="0" indent="0">
              <a:buSzPct val="70000"/>
              <a:buNone/>
              <a:defRPr/>
            </a:lvl1pPr>
            <a:lvl2pPr marL="384048" indent="-384048">
              <a:buSzPct val="70000"/>
              <a:buFont typeface="Franklin Gothic Book" panose="020B0503020102020204" pitchFamily="34" charset="0"/>
              <a:buChar char="■"/>
              <a:defRPr/>
            </a:lvl2pPr>
            <a:lvl3pPr marL="914400" indent="-384048">
              <a:buSzPct val="70000"/>
              <a:buFont typeface="Franklin Gothic Book" panose="020B0503020102020204" pitchFamily="34" charset="0"/>
              <a:buChar char="–"/>
              <a:defRPr/>
            </a:lvl3pPr>
            <a:lvl4pPr marL="1371600" indent="-384048">
              <a:buSzPct val="70000"/>
              <a:buFont typeface="Franklin Gothic Book" panose="020B0503020102020204" pitchFamily="34" charset="0"/>
              <a:buChar char="■"/>
              <a:defRPr/>
            </a:lvl4pPr>
            <a:lvl5pPr marL="1828800" indent="-384048">
              <a:buSzPct val="70000"/>
              <a:buFont typeface="Franklin Gothic Book" panose="020B05030201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2CFB8D5A-7E59-4AEA-3F66-398413304E12}"/>
              </a:ext>
            </a:extLst>
          </p:cNvPr>
          <p:cNvSpPr>
            <a:spLocks noGrp="1"/>
          </p:cNvSpPr>
          <p:nvPr>
            <p:ph idx="13"/>
          </p:nvPr>
        </p:nvSpPr>
        <p:spPr>
          <a:xfrm>
            <a:off x="6309360" y="3637722"/>
            <a:ext cx="5212080" cy="2651760"/>
          </a:xfrm>
        </p:spPr>
        <p:txBody>
          <a:bodyPr/>
          <a:lstStyle>
            <a:lvl1pPr marL="0" indent="0">
              <a:buSzPct val="70000"/>
              <a:buNone/>
              <a:defRPr/>
            </a:lvl1pPr>
            <a:lvl2pPr marL="384048" indent="-384048">
              <a:buSzPct val="70000"/>
              <a:buFont typeface="Franklin Gothic Book" panose="020B0503020102020204" pitchFamily="34" charset="0"/>
              <a:buChar char="■"/>
              <a:defRPr/>
            </a:lvl2pPr>
            <a:lvl3pPr marL="914400" indent="-384048">
              <a:buSzPct val="70000"/>
              <a:buFont typeface="Franklin Gothic Book" panose="020B0503020102020204" pitchFamily="34" charset="0"/>
              <a:buChar char="–"/>
              <a:defRPr/>
            </a:lvl3pPr>
            <a:lvl4pPr marL="1371600" indent="-384048">
              <a:buSzPct val="70000"/>
              <a:buFont typeface="Franklin Gothic Book" panose="020B0503020102020204" pitchFamily="34" charset="0"/>
              <a:buChar char="■"/>
              <a:defRPr/>
            </a:lvl4pPr>
            <a:lvl5pPr marL="1828800" indent="-384048">
              <a:buSzPct val="70000"/>
              <a:buFont typeface="Franklin Gothic Book" panose="020B05030201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7B41ED8-AC2E-4560-8CC9-E6292DDF25B6}" type="datetime1">
              <a:rPr lang="en-US" smtClean="0"/>
              <a:t>2/24/2025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1140475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02">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10149840" cy="1645920"/>
          </a:xfrm>
        </p:spPr>
        <p:txBody>
          <a:bodyPr>
            <a:normAutofit/>
          </a:bodyPr>
          <a:lstStyle>
            <a:lvl1pPr>
              <a:defRPr sz="3600" b="1" spc="100" baseline="0"/>
            </a:lvl1pPr>
          </a:lstStyle>
          <a:p>
            <a:r>
              <a:rPr lang="en-US" dirty="0"/>
              <a:t>Click to edit Master title style</a:t>
            </a:r>
          </a:p>
        </p:txBody>
      </p:sp>
      <p:sp>
        <p:nvSpPr>
          <p:cNvPr id="7" name="Content Placeholder 2">
            <a:extLst>
              <a:ext uri="{FF2B5EF4-FFF2-40B4-BE49-F238E27FC236}">
                <a16:creationId xmlns:a16="http://schemas.microsoft.com/office/drawing/2014/main" id="{B895DBE8-6B89-8EA5-868B-87356D3FAF85}"/>
              </a:ext>
            </a:extLst>
          </p:cNvPr>
          <p:cNvSpPr>
            <a:spLocks noGrp="1"/>
          </p:cNvSpPr>
          <p:nvPr>
            <p:ph idx="13"/>
          </p:nvPr>
        </p:nvSpPr>
        <p:spPr>
          <a:xfrm>
            <a:off x="1426464" y="2743200"/>
            <a:ext cx="10149840" cy="3456432"/>
          </a:xfrm>
        </p:spPr>
        <p:txBody>
          <a:bodyPr/>
          <a:lstStyle>
            <a:lvl1pPr>
              <a:buSzPct val="70000"/>
              <a:defRPr/>
            </a:lvl1pPr>
            <a:lvl3pPr>
              <a:buSzPct val="70000"/>
              <a:defRPr/>
            </a:lvl3pPr>
            <a:lvl5pPr>
              <a:buSzPct val="7000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7B41ED8-AC2E-4560-8CC9-E6292DDF25B6}" type="datetime1">
              <a:rPr lang="en-US" smtClean="0"/>
              <a:t>2/24/2025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2500273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header 0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54480" y="1554480"/>
            <a:ext cx="5577840" cy="3840480"/>
          </a:xfrm>
        </p:spPr>
        <p:txBody>
          <a:bodyPr anchor="t">
            <a:noAutofit/>
          </a:bodyPr>
          <a:lstStyle>
            <a:lvl1pPr algn="l">
              <a:defRPr sz="5400" cap="all" baseline="0">
                <a:solidFill>
                  <a:schemeClr val="tx2"/>
                </a:solidFill>
              </a:defRPr>
            </a:lvl1pPr>
          </a:lstStyle>
          <a:p>
            <a:r>
              <a:rPr lang="en-US" dirty="0"/>
              <a:t>Click to edit Master title style</a:t>
            </a:r>
          </a:p>
        </p:txBody>
      </p:sp>
      <p:sp>
        <p:nvSpPr>
          <p:cNvPr id="8" name="Picture Placeholder 7">
            <a:extLst>
              <a:ext uri="{FF2B5EF4-FFF2-40B4-BE49-F238E27FC236}">
                <a16:creationId xmlns:a16="http://schemas.microsoft.com/office/drawing/2014/main" id="{65ED42FA-5CCA-F252-5E46-7B0091BCC814}"/>
              </a:ext>
            </a:extLst>
          </p:cNvPr>
          <p:cNvSpPr>
            <a:spLocks noGrp="1"/>
          </p:cNvSpPr>
          <p:nvPr>
            <p:ph type="pic" sz="quarter" idx="10"/>
          </p:nvPr>
        </p:nvSpPr>
        <p:spPr>
          <a:xfrm>
            <a:off x="7653528" y="768096"/>
            <a:ext cx="3776472" cy="5340096"/>
          </a:xfrm>
        </p:spPr>
        <p:txBody>
          <a:bodyPr/>
          <a:lstStyle>
            <a:lvl1pPr marL="0" indent="0">
              <a:buNone/>
              <a:defRPr/>
            </a:lvl1pPr>
          </a:lstStyle>
          <a:p>
            <a:endParaRPr lang="en-US" dirty="0"/>
          </a:p>
        </p:txBody>
      </p:sp>
      <p:sp>
        <p:nvSpPr>
          <p:cNvPr id="4" name="Freeform 6">
            <a:extLst>
              <a:ext uri="{FF2B5EF4-FFF2-40B4-BE49-F238E27FC236}">
                <a16:creationId xmlns:a16="http://schemas.microsoft.com/office/drawing/2014/main" id="{6EBE1C39-C107-91D5-DD19-349AD1A9DEAD}"/>
              </a:ext>
            </a:extLst>
          </p:cNvPr>
          <p:cNvSpPr/>
          <p:nvPr userDrawn="1"/>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1"/>
          </a:solidFill>
          <a:ln w="0">
            <a:noFill/>
            <a:prstDash val="solid"/>
            <a:round/>
            <a:headEnd/>
            <a:tailEnd/>
          </a:ln>
        </p:spPr>
      </p:sp>
    </p:spTree>
    <p:extLst>
      <p:ext uri="{BB962C8B-B14F-4D97-AF65-F5344CB8AC3E}">
        <p14:creationId xmlns:p14="http://schemas.microsoft.com/office/powerpoint/2010/main" val="245648746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2/24/2025</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67" r:id="rId4"/>
    <p:sldLayoutId id="2147483671" r:id="rId5"/>
    <p:sldLayoutId id="2147483672" r:id="rId6"/>
    <p:sldLayoutId id="2147483674" r:id="rId7"/>
    <p:sldLayoutId id="2147483675" r:id="rId8"/>
    <p:sldLayoutId id="2147483676" r:id="rId9"/>
    <p:sldLayoutId id="2147483677" r:id="rId10"/>
    <p:sldLayoutId id="2147483649" r:id="rId11"/>
  </p:sldLayoutIdLst>
  <p:hf sldNum="0" hdr="0" ftr="0" dt="0"/>
  <p:txStyles>
    <p:titleStyle>
      <a:lvl1pPr algn="l" defTabSz="914400" rtl="0" eaLnBrk="1" latinLnBrk="0" hangingPunct="1">
        <a:lnSpc>
          <a:spcPct val="89000"/>
        </a:lnSpc>
        <a:spcBef>
          <a:spcPct val="0"/>
        </a:spcBef>
        <a:buNone/>
        <a:defRPr sz="4400" b="1" kern="1200" cap="all" spc="1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99F5F6-0E5D-2666-8CC4-C932AEB9E6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70A40D-D2CC-FCED-63BA-B888030F5287}"/>
              </a:ext>
            </a:extLst>
          </p:cNvPr>
          <p:cNvSpPr>
            <a:spLocks noGrp="1"/>
          </p:cNvSpPr>
          <p:nvPr>
            <p:ph type="ctrTitle"/>
          </p:nvPr>
        </p:nvSpPr>
        <p:spPr>
          <a:xfrm>
            <a:off x="214010" y="768514"/>
            <a:ext cx="5525310" cy="1126463"/>
          </a:xfrm>
        </p:spPr>
        <p:txBody>
          <a:bodyPr anchor="b" anchorCtr="0">
            <a:normAutofit/>
          </a:bodyPr>
          <a:lstStyle/>
          <a:p>
            <a:r>
              <a:rPr lang="en-US" sz="3200" dirty="0"/>
              <a:t>Power BI Finance Dashboard</a:t>
            </a:r>
          </a:p>
        </p:txBody>
      </p:sp>
      <p:sp>
        <p:nvSpPr>
          <p:cNvPr id="3" name="Subtitle 2">
            <a:extLst>
              <a:ext uri="{FF2B5EF4-FFF2-40B4-BE49-F238E27FC236}">
                <a16:creationId xmlns:a16="http://schemas.microsoft.com/office/drawing/2014/main" id="{18B7F7DF-AEC8-D942-460C-C84DDDC59AD2}"/>
              </a:ext>
            </a:extLst>
          </p:cNvPr>
          <p:cNvSpPr>
            <a:spLocks noGrp="1"/>
          </p:cNvSpPr>
          <p:nvPr>
            <p:ph type="subTitle" idx="1"/>
          </p:nvPr>
        </p:nvSpPr>
        <p:spPr>
          <a:xfrm>
            <a:off x="2383472" y="4141159"/>
            <a:ext cx="3531140" cy="564204"/>
          </a:xfrm>
        </p:spPr>
        <p:txBody>
          <a:bodyPr vert="horz" lIns="91440" tIns="45720" rIns="91440" bIns="45720" rtlCol="0" anchorCtr="0">
            <a:normAutofit/>
          </a:bodyPr>
          <a:lstStyle/>
          <a:p>
            <a:pPr>
              <a:spcAft>
                <a:spcPts val="600"/>
              </a:spcAft>
            </a:pPr>
            <a:r>
              <a:rPr lang="en-US" dirty="0"/>
              <a:t>by Ayonika Dutta</a:t>
            </a:r>
          </a:p>
        </p:txBody>
      </p:sp>
      <p:pic>
        <p:nvPicPr>
          <p:cNvPr id="16" name="Picture Placeholder 15" descr="A gold and black circular objects&#10;&#10;AI-generated content may be incorrect.">
            <a:extLst>
              <a:ext uri="{FF2B5EF4-FFF2-40B4-BE49-F238E27FC236}">
                <a16:creationId xmlns:a16="http://schemas.microsoft.com/office/drawing/2014/main" id="{796CE349-5441-FC7B-D96E-4CAE8AA5F045}"/>
              </a:ext>
            </a:extLst>
          </p:cNvPr>
          <p:cNvPicPr>
            <a:picLocks noGrp="1" noChangeAspect="1"/>
          </p:cNvPicPr>
          <p:nvPr>
            <p:ph type="pic" sz="quarter" idx="10"/>
          </p:nvPr>
        </p:nvPicPr>
        <p:blipFill>
          <a:blip r:embed="rId2"/>
          <a:srcRect l="194" r="194"/>
          <a:stretch/>
        </p:blipFill>
        <p:spPr>
          <a:xfrm>
            <a:off x="6089904" y="768514"/>
            <a:ext cx="4480560" cy="4498012"/>
          </a:xfrm>
          <a:noFill/>
        </p:spPr>
      </p:pic>
      <p:sp>
        <p:nvSpPr>
          <p:cNvPr id="18" name="TextBox 17">
            <a:extLst>
              <a:ext uri="{FF2B5EF4-FFF2-40B4-BE49-F238E27FC236}">
                <a16:creationId xmlns:a16="http://schemas.microsoft.com/office/drawing/2014/main" id="{F87FCD38-B5CE-5E7E-CDCF-AAD8F65FE506}"/>
              </a:ext>
            </a:extLst>
          </p:cNvPr>
          <p:cNvSpPr txBox="1"/>
          <p:nvPr/>
        </p:nvSpPr>
        <p:spPr>
          <a:xfrm>
            <a:off x="209145" y="2140905"/>
            <a:ext cx="5617723" cy="1754326"/>
          </a:xfrm>
          <a:prstGeom prst="rect">
            <a:avLst/>
          </a:prstGeom>
          <a:noFill/>
        </p:spPr>
        <p:txBody>
          <a:bodyPr wrap="square" rtlCol="0">
            <a:spAutoFit/>
          </a:bodyPr>
          <a:lstStyle/>
          <a:p>
            <a:pPr algn="just"/>
            <a:r>
              <a:rPr lang="en-US" dirty="0">
                <a:latin typeface="Aptos Serif" panose="02020604070405020304" pitchFamily="18" charset="0"/>
                <a:cs typeface="Aptos Serif" panose="02020604070405020304" pitchFamily="18" charset="0"/>
              </a:rPr>
              <a:t>This presentation provides an overview of a Power BI finance dashboard, covering key aspects such as data understanding, sales analysis, discount strategies, shipping costs, and product base margin evaluation. The dashboard aims to provide actionable insights for financial decision-making</a:t>
            </a:r>
            <a:r>
              <a:rPr lang="en-US" dirty="0"/>
              <a:t>.</a:t>
            </a:r>
            <a:endParaRPr lang="en-IN" dirty="0"/>
          </a:p>
        </p:txBody>
      </p:sp>
    </p:spTree>
    <p:extLst>
      <p:ext uri="{BB962C8B-B14F-4D97-AF65-F5344CB8AC3E}">
        <p14:creationId xmlns:p14="http://schemas.microsoft.com/office/powerpoint/2010/main" val="2660027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a:extLst>
            <a:ext uri="{FF2B5EF4-FFF2-40B4-BE49-F238E27FC236}">
              <a16:creationId xmlns:a16="http://schemas.microsoft.com/office/drawing/2014/main" id="{7D41773B-FDE2-4D55-9FCE-837CEA51EC3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E5AE8B4-D075-4346-1547-28D063ADAF6E}"/>
              </a:ext>
            </a:extLst>
          </p:cNvPr>
          <p:cNvSpPr txBox="1"/>
          <p:nvPr/>
        </p:nvSpPr>
        <p:spPr>
          <a:xfrm>
            <a:off x="1050587" y="856034"/>
            <a:ext cx="9601200" cy="523220"/>
          </a:xfrm>
          <a:prstGeom prst="rect">
            <a:avLst/>
          </a:prstGeom>
          <a:noFill/>
        </p:spPr>
        <p:txBody>
          <a:bodyPr wrap="square" rtlCol="0">
            <a:spAutoFit/>
          </a:bodyPr>
          <a:lstStyle/>
          <a:p>
            <a:r>
              <a:rPr lang="en-US" sz="2800" u="sng" dirty="0">
                <a:latin typeface="Amasis MT Pro Black" panose="02040A04050005020304" pitchFamily="18" charset="0"/>
              </a:rPr>
              <a:t>Conclusion</a:t>
            </a:r>
            <a:endParaRPr lang="en-IN" sz="2800" u="sng" dirty="0">
              <a:latin typeface="Amasis MT Pro Black" panose="02040A04050005020304" pitchFamily="18" charset="0"/>
            </a:endParaRPr>
          </a:p>
        </p:txBody>
      </p:sp>
      <p:sp>
        <p:nvSpPr>
          <p:cNvPr id="3" name="TextBox 2">
            <a:extLst>
              <a:ext uri="{FF2B5EF4-FFF2-40B4-BE49-F238E27FC236}">
                <a16:creationId xmlns:a16="http://schemas.microsoft.com/office/drawing/2014/main" id="{2FBAFB5F-9D17-22DC-E3C4-A795C83045F9}"/>
              </a:ext>
            </a:extLst>
          </p:cNvPr>
          <p:cNvSpPr txBox="1"/>
          <p:nvPr/>
        </p:nvSpPr>
        <p:spPr>
          <a:xfrm>
            <a:off x="1050587" y="2013626"/>
            <a:ext cx="10758792" cy="1754326"/>
          </a:xfrm>
          <a:prstGeom prst="rect">
            <a:avLst/>
          </a:prstGeom>
          <a:noFill/>
        </p:spPr>
        <p:txBody>
          <a:bodyPr wrap="square" rtlCol="0">
            <a:spAutoFit/>
          </a:bodyPr>
          <a:lstStyle/>
          <a:p>
            <a:pPr algn="just"/>
            <a:r>
              <a:rPr lang="en-US" dirty="0">
                <a:latin typeface="Aptos Serif" panose="02020604070405020304" pitchFamily="18" charset="0"/>
                <a:cs typeface="Aptos Serif" panose="02020604070405020304" pitchFamily="18" charset="0"/>
              </a:rPr>
              <a:t>The finance dashboard provides a comprehensive overview of key business metrics, including sales, discounts, shipping costs, and profit margins. Sales are strongest in the West, with technology leading in revenue generation. Discounts are highest in office supplies, and shipping costs are primarily driven by furniture deliveries. The central region incurs the highest shipping costs, while corporate clients contribute the most to profit margins. New York and Los Angeles lead in profitability. Overall, efficient cost management and strategic product focus can enhance profitability and drive growth.</a:t>
            </a:r>
            <a:endParaRPr lang="en-IN" dirty="0">
              <a:latin typeface="Aptos Serif" panose="02020604070405020304" pitchFamily="18" charset="0"/>
              <a:cs typeface="Aptos Serif" panose="02020604070405020304" pitchFamily="18" charset="0"/>
            </a:endParaRPr>
          </a:p>
        </p:txBody>
      </p:sp>
    </p:spTree>
    <p:extLst>
      <p:ext uri="{BB962C8B-B14F-4D97-AF65-F5344CB8AC3E}">
        <p14:creationId xmlns:p14="http://schemas.microsoft.com/office/powerpoint/2010/main" val="27281017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8FD43-B4C9-8C9C-1C01-65BAACF12BC8}"/>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CC6AA1EB-BC03-4C31-388A-F7A250FC505F}"/>
              </a:ext>
            </a:extLst>
          </p:cNvPr>
          <p:cNvSpPr>
            <a:spLocks noGrp="1"/>
          </p:cNvSpPr>
          <p:nvPr>
            <p:ph type="subTitle" idx="1"/>
          </p:nvPr>
        </p:nvSpPr>
        <p:spPr/>
        <p:txBody>
          <a:bodyPr>
            <a:normAutofit/>
          </a:bodyPr>
          <a:lstStyle/>
          <a:p>
            <a:r>
              <a:rPr lang="en-US" b="1" dirty="0"/>
              <a:t>Ayonika Dutta</a:t>
            </a:r>
            <a:endParaRPr lang="en-US" b="1" noProof="0" dirty="0"/>
          </a:p>
        </p:txBody>
      </p:sp>
    </p:spTree>
    <p:extLst>
      <p:ext uri="{BB962C8B-B14F-4D97-AF65-F5344CB8AC3E}">
        <p14:creationId xmlns:p14="http://schemas.microsoft.com/office/powerpoint/2010/main" val="517994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2199BAB-DCDD-E51A-F54D-0E089F5DD7BC}"/>
              </a:ext>
            </a:extLst>
          </p:cNvPr>
          <p:cNvSpPr txBox="1"/>
          <p:nvPr/>
        </p:nvSpPr>
        <p:spPr>
          <a:xfrm>
            <a:off x="982494" y="272374"/>
            <a:ext cx="8054502" cy="584775"/>
          </a:xfrm>
          <a:prstGeom prst="rect">
            <a:avLst/>
          </a:prstGeom>
          <a:noFill/>
        </p:spPr>
        <p:txBody>
          <a:bodyPr wrap="square" rtlCol="0">
            <a:spAutoFit/>
          </a:bodyPr>
          <a:lstStyle/>
          <a:p>
            <a:r>
              <a:rPr lang="en-US" sz="2800" u="sng" dirty="0">
                <a:latin typeface="Amasis MT Pro Black" panose="02040A04050005020304" pitchFamily="18" charset="0"/>
              </a:rPr>
              <a:t>Introduction of </a:t>
            </a:r>
            <a:r>
              <a:rPr lang="en-US" sz="3200" u="sng" dirty="0">
                <a:latin typeface="Amasis MT Pro Black" panose="02040A04050005020304" pitchFamily="18" charset="0"/>
              </a:rPr>
              <a:t>Finance</a:t>
            </a:r>
            <a:r>
              <a:rPr lang="en-US" sz="2800" u="sng" dirty="0">
                <a:latin typeface="Amasis MT Pro Black" panose="02040A04050005020304" pitchFamily="18" charset="0"/>
              </a:rPr>
              <a:t> Dashboard</a:t>
            </a:r>
            <a:endParaRPr lang="en-IN" sz="2800" u="sng" dirty="0">
              <a:latin typeface="Amasis MT Pro Black" panose="02040A04050005020304" pitchFamily="18" charset="0"/>
            </a:endParaRPr>
          </a:p>
        </p:txBody>
      </p:sp>
      <p:sp>
        <p:nvSpPr>
          <p:cNvPr id="9" name="TextBox 8">
            <a:extLst>
              <a:ext uri="{FF2B5EF4-FFF2-40B4-BE49-F238E27FC236}">
                <a16:creationId xmlns:a16="http://schemas.microsoft.com/office/drawing/2014/main" id="{23478642-4B80-7FE4-50DB-7E2D7F52204C}"/>
              </a:ext>
            </a:extLst>
          </p:cNvPr>
          <p:cNvSpPr txBox="1"/>
          <p:nvPr/>
        </p:nvSpPr>
        <p:spPr>
          <a:xfrm>
            <a:off x="982494" y="1186774"/>
            <a:ext cx="10661515" cy="3139321"/>
          </a:xfrm>
          <a:prstGeom prst="rect">
            <a:avLst/>
          </a:prstGeom>
          <a:noFill/>
        </p:spPr>
        <p:txBody>
          <a:bodyPr wrap="square" rtlCol="0">
            <a:spAutoFit/>
          </a:bodyPr>
          <a:lstStyle/>
          <a:p>
            <a:pPr algn="just"/>
            <a:r>
              <a:rPr lang="en-US" dirty="0">
                <a:latin typeface="Aptos Serif" panose="020B0502040204020203" pitchFamily="18" charset="0"/>
                <a:cs typeface="Aptos Serif" panose="020B0502040204020203" pitchFamily="18" charset="0"/>
              </a:rPr>
              <a:t>This finance dashboard created using power by desktop design to provide an integrated view of financial performance across various dimensions it compiles essential dimensions such as sales, discounts, shipping cost and product with margin presenting them in an intuitive visually engaging format the dashboard breaks down the financial data by region City month and product category and applying a analysis of special and temporal trends it offers details insights into how different segment from overall sales to specific product lines perform within distinct markets nearby supporting data driven decision making the reports design emphasizes clarity and each of navigation along users to quickly access key performance indicators and understand the underlying factors affecting profitability. Overall, the dashboard serves as a powerful analytical tool that not only summarizes data but also facilitates strategic planning and operational efficiency in a dynamic business environment.</a:t>
            </a:r>
          </a:p>
        </p:txBody>
      </p:sp>
    </p:spTree>
    <p:extLst>
      <p:ext uri="{BB962C8B-B14F-4D97-AF65-F5344CB8AC3E}">
        <p14:creationId xmlns:p14="http://schemas.microsoft.com/office/powerpoint/2010/main" val="4169552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3FDF302-C856-D240-5065-BAE61AED8FA3}"/>
              </a:ext>
            </a:extLst>
          </p:cNvPr>
          <p:cNvSpPr txBox="1"/>
          <p:nvPr/>
        </p:nvSpPr>
        <p:spPr>
          <a:xfrm>
            <a:off x="998706" y="327991"/>
            <a:ext cx="10194588" cy="584775"/>
          </a:xfrm>
          <a:prstGeom prst="rect">
            <a:avLst/>
          </a:prstGeom>
          <a:noFill/>
        </p:spPr>
        <p:txBody>
          <a:bodyPr wrap="square" rtlCol="0">
            <a:spAutoFit/>
          </a:bodyPr>
          <a:lstStyle/>
          <a:p>
            <a:r>
              <a:rPr lang="en-US" sz="2800" u="sng" dirty="0">
                <a:latin typeface="Amasis MT Pro Black" panose="02040A04050005020304" pitchFamily="18" charset="0"/>
              </a:rPr>
              <a:t>Understanding</a:t>
            </a:r>
            <a:r>
              <a:rPr lang="en-US" sz="3200" u="sng" dirty="0">
                <a:latin typeface="Amasis MT Pro Black" panose="02040A04050005020304" pitchFamily="18" charset="0"/>
              </a:rPr>
              <a:t> &amp; Cleaning the Data</a:t>
            </a:r>
            <a:endParaRPr lang="en-IN" sz="3200" u="sng" dirty="0">
              <a:latin typeface="Amasis MT Pro Black" panose="02040A04050005020304" pitchFamily="18" charset="0"/>
            </a:endParaRPr>
          </a:p>
        </p:txBody>
      </p:sp>
      <p:sp>
        <p:nvSpPr>
          <p:cNvPr id="10" name="TextBox 9">
            <a:extLst>
              <a:ext uri="{FF2B5EF4-FFF2-40B4-BE49-F238E27FC236}">
                <a16:creationId xmlns:a16="http://schemas.microsoft.com/office/drawing/2014/main" id="{A7308175-7705-9E09-05EC-944E0E0B01B1}"/>
              </a:ext>
            </a:extLst>
          </p:cNvPr>
          <p:cNvSpPr txBox="1"/>
          <p:nvPr/>
        </p:nvSpPr>
        <p:spPr>
          <a:xfrm>
            <a:off x="998706" y="1045824"/>
            <a:ext cx="10671243" cy="5109091"/>
          </a:xfrm>
          <a:prstGeom prst="rect">
            <a:avLst/>
          </a:prstGeom>
          <a:noFill/>
        </p:spPr>
        <p:txBody>
          <a:bodyPr wrap="square" rtlCol="0">
            <a:spAutoFit/>
          </a:bodyPr>
          <a:lstStyle/>
          <a:p>
            <a:pPr marL="285750" indent="-285750">
              <a:buFont typeface="Wingdings" panose="05000000000000000000" pitchFamily="2" charset="2"/>
              <a:buChar char="q"/>
            </a:pPr>
            <a:r>
              <a:rPr lang="en-US" sz="2800" u="sng" dirty="0">
                <a:solidFill>
                  <a:srgbClr val="000D46"/>
                </a:solidFill>
                <a:latin typeface="ADLaM Display" panose="020F0502020204030204" pitchFamily="2" charset="0"/>
                <a:ea typeface="ADLaM Display" panose="020F0502020204030204" pitchFamily="2" charset="0"/>
                <a:cs typeface="ADLaM Display" panose="020F0502020204030204" pitchFamily="2" charset="0"/>
              </a:rPr>
              <a:t>Understanding the Data:</a:t>
            </a:r>
          </a:p>
          <a:p>
            <a:pPr algn="just"/>
            <a:endParaRPr lang="en-US" dirty="0">
              <a:latin typeface="ADLaM Display" panose="020F0502020204030204" pitchFamily="2" charset="0"/>
              <a:ea typeface="ADLaM Display" panose="020F0502020204030204" pitchFamily="2" charset="0"/>
              <a:cs typeface="ADLaM Display" panose="020F0502020204030204" pitchFamily="2" charset="0"/>
            </a:endParaRPr>
          </a:p>
          <a:p>
            <a:pPr algn="just"/>
            <a:r>
              <a:rPr lang="en-US" dirty="0">
                <a:latin typeface="Aptos Serif" panose="02020604070405020304" pitchFamily="18" charset="0"/>
                <a:cs typeface="Aptos Serif" panose="02020604070405020304" pitchFamily="18" charset="0"/>
              </a:rPr>
              <a:t>The Finance Dashboard, Power BI desktop compiles key financial metrics from a comprehensive dataset. It displays aggregated figures like a Sales amount of $2.64M, Discounts of $95.55K, Shipping Cost of $25.52K, and a Product Base Margin of $996.91K. The data is segmented by regions, cities, product categories and months allowing for a detailed analysis of business performance across various dimensions. Visualizations such as regional profit breakdowns, monthly sales trends and discount distribution help pinpoint strengths and areas for improvement.</a:t>
            </a:r>
          </a:p>
          <a:p>
            <a:endParaRPr lang="en-US" dirty="0"/>
          </a:p>
          <a:p>
            <a:pPr marL="342900" indent="-342900">
              <a:buFont typeface="Wingdings" panose="05000000000000000000" pitchFamily="2" charset="2"/>
              <a:buChar char="q"/>
            </a:pPr>
            <a:r>
              <a:rPr lang="en-US" sz="2800" u="sng" dirty="0">
                <a:solidFill>
                  <a:srgbClr val="000D46"/>
                </a:solidFill>
                <a:latin typeface="ADLaM Display" panose="020F0502020204030204" pitchFamily="2" charset="0"/>
                <a:ea typeface="ADLaM Display" panose="020F0502020204030204" pitchFamily="2" charset="0"/>
                <a:cs typeface="ADLaM Display" panose="020F0502020204030204" pitchFamily="2" charset="0"/>
              </a:rPr>
              <a:t>Cleaning the Data:</a:t>
            </a:r>
          </a:p>
          <a:p>
            <a:pPr algn="just"/>
            <a:br>
              <a:rPr lang="en-US" dirty="0"/>
            </a:br>
            <a:r>
              <a:rPr lang="en-US" dirty="0">
                <a:latin typeface="Aptos Serif" panose="02020604070405020304" pitchFamily="18" charset="0"/>
                <a:cs typeface="Aptos Serif" panose="02020604070405020304" pitchFamily="18" charset="0"/>
              </a:rPr>
              <a:t>After understanding the data, the raw data likely underwent rigorous cleaning to ensure accuracy. This process would have involved standardizing formats (e.g., dates and currencies), removing duplicate records, and addressing missing and inconsistent values. outlier detection methods may have been applied to identify and correct anomalous entries, ensuring that the aggregated figures reflect true performance. Such preprocessing is essential for creating reliable dashboards that deliver actionable </a:t>
            </a:r>
            <a:r>
              <a:rPr lang="en-US" dirty="0" err="1">
                <a:latin typeface="Aptos Serif" panose="02020604070405020304" pitchFamily="18" charset="0"/>
                <a:cs typeface="Aptos Serif" panose="02020604070405020304" pitchFamily="18" charset="0"/>
              </a:rPr>
              <a:t>insigts</a:t>
            </a:r>
            <a:r>
              <a:rPr lang="en-US" dirty="0">
                <a:latin typeface="Aptos Serif" panose="02020604070405020304" pitchFamily="18" charset="0"/>
                <a:cs typeface="Aptos Serif" panose="02020604070405020304" pitchFamily="18" charset="0"/>
              </a:rPr>
              <a:t> for strategic decision making.</a:t>
            </a:r>
            <a:endParaRPr lang="en-IN" dirty="0"/>
          </a:p>
        </p:txBody>
      </p:sp>
    </p:spTree>
    <p:extLst>
      <p:ext uri="{BB962C8B-B14F-4D97-AF65-F5344CB8AC3E}">
        <p14:creationId xmlns:p14="http://schemas.microsoft.com/office/powerpoint/2010/main" val="3666674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a:extLst>
            <a:ext uri="{FF2B5EF4-FFF2-40B4-BE49-F238E27FC236}">
              <a16:creationId xmlns:a16="http://schemas.microsoft.com/office/drawing/2014/main" id="{681EB721-F84D-7FF3-04B7-E8C6114320BF}"/>
            </a:ext>
          </a:extLst>
        </p:cNvPr>
        <p:cNvGrpSpPr/>
        <p:nvPr/>
      </p:nvGrpSpPr>
      <p:grpSpPr>
        <a:xfrm>
          <a:off x="0" y="0"/>
          <a:ext cx="0" cy="0"/>
          <a:chOff x="0" y="0"/>
          <a:chExt cx="0" cy="0"/>
        </a:xfrm>
      </p:grpSpPr>
      <p:sp>
        <p:nvSpPr>
          <p:cNvPr id="14" name="TextBox 13">
            <a:extLst>
              <a:ext uri="{FF2B5EF4-FFF2-40B4-BE49-F238E27FC236}">
                <a16:creationId xmlns:a16="http://schemas.microsoft.com/office/drawing/2014/main" id="{110DBA00-4C9C-7088-4288-3A705C61923E}"/>
              </a:ext>
            </a:extLst>
          </p:cNvPr>
          <p:cNvSpPr txBox="1"/>
          <p:nvPr/>
        </p:nvSpPr>
        <p:spPr>
          <a:xfrm>
            <a:off x="953311" y="111633"/>
            <a:ext cx="4708187" cy="584775"/>
          </a:xfrm>
          <a:prstGeom prst="rect">
            <a:avLst/>
          </a:prstGeom>
          <a:noFill/>
        </p:spPr>
        <p:txBody>
          <a:bodyPr wrap="square" rtlCol="0">
            <a:spAutoFit/>
          </a:bodyPr>
          <a:lstStyle/>
          <a:p>
            <a:r>
              <a:rPr lang="en-US" sz="3200" u="sng" dirty="0">
                <a:latin typeface="Amasis MT Pro Black" panose="02040A04050005020304" pitchFamily="18" charset="0"/>
              </a:rPr>
              <a:t>Finance Dashboard</a:t>
            </a:r>
            <a:endParaRPr lang="en-IN" sz="3200" u="sng" dirty="0">
              <a:latin typeface="Amasis MT Pro Black" panose="02040A04050005020304" pitchFamily="18" charset="0"/>
            </a:endParaRPr>
          </a:p>
        </p:txBody>
      </p:sp>
      <p:sp>
        <p:nvSpPr>
          <p:cNvPr id="2" name="TextBox 1">
            <a:extLst>
              <a:ext uri="{FF2B5EF4-FFF2-40B4-BE49-F238E27FC236}">
                <a16:creationId xmlns:a16="http://schemas.microsoft.com/office/drawing/2014/main" id="{B4F73611-2051-798F-EB2A-45C6F11E3480}"/>
              </a:ext>
            </a:extLst>
          </p:cNvPr>
          <p:cNvSpPr txBox="1"/>
          <p:nvPr/>
        </p:nvSpPr>
        <p:spPr>
          <a:xfrm>
            <a:off x="865762" y="744724"/>
            <a:ext cx="4533089" cy="6001643"/>
          </a:xfrm>
          <a:prstGeom prst="rect">
            <a:avLst/>
          </a:prstGeom>
          <a:noFill/>
        </p:spPr>
        <p:txBody>
          <a:bodyPr wrap="square" rtlCol="0">
            <a:spAutoFit/>
          </a:bodyPr>
          <a:lstStyle/>
          <a:p>
            <a:pPr algn="just"/>
            <a:r>
              <a:rPr lang="en-US" sz="1600" b="1" dirty="0">
                <a:latin typeface="Arial" panose="020B0604020202020204" pitchFamily="34" charset="0"/>
                <a:cs typeface="Arial" panose="020B0604020202020204" pitchFamily="34" charset="0"/>
              </a:rPr>
              <a:t>This finance dashboard provides a comprehensive overview of key financial metrics using various visualizations.</a:t>
            </a:r>
          </a:p>
          <a:p>
            <a:pPr algn="just"/>
            <a:endParaRPr lang="en-US" sz="1600" dirty="0"/>
          </a:p>
          <a:p>
            <a:pPr marL="285750" indent="-285750" algn="just">
              <a:buFont typeface="Wingdings" panose="05000000000000000000" pitchFamily="2" charset="2"/>
              <a:buChar char="q"/>
            </a:pPr>
            <a:r>
              <a:rPr lang="en-US" sz="1600" b="1" dirty="0">
                <a:latin typeface="Aptos Serif" panose="02020604070405020304" pitchFamily="18" charset="0"/>
                <a:cs typeface="Aptos Serif" panose="02020604070405020304" pitchFamily="18" charset="0"/>
              </a:rPr>
              <a:t>Sum of Sales by Month</a:t>
            </a:r>
            <a:r>
              <a:rPr lang="en-US" sz="1600" b="1"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A line chart illustrates sales trends over six months, showing a decline from 4.7K in January to 3.9K in June, indicating a downward sales trend.</a:t>
            </a:r>
          </a:p>
          <a:p>
            <a:pPr marL="285750" indent="-285750" algn="just">
              <a:buFont typeface="Wingdings" panose="05000000000000000000" pitchFamily="2" charset="2"/>
              <a:buChar char="q"/>
            </a:pPr>
            <a:endParaRPr lang="en-US" sz="16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q"/>
            </a:pPr>
            <a:r>
              <a:rPr lang="en-US" sz="1600" b="1" dirty="0">
                <a:latin typeface="Aptos Serif" panose="02020604070405020304" pitchFamily="18" charset="0"/>
                <a:cs typeface="Aptos Serif" panose="02020604070405020304" pitchFamily="18" charset="0"/>
              </a:rPr>
              <a:t>Profit by Region: </a:t>
            </a:r>
            <a:r>
              <a:rPr lang="en-US" sz="1600" dirty="0">
                <a:latin typeface="Arial" panose="020B0604020202020204" pitchFamily="34" charset="0"/>
                <a:cs typeface="Arial" panose="020B0604020202020204" pitchFamily="34" charset="0"/>
              </a:rPr>
              <a:t>A pie chart presents regional profit distribution, with the West leading at 33.05%, followed by Central (24.27%), East (22.22%), and South (20.45%).</a:t>
            </a:r>
          </a:p>
          <a:p>
            <a:pPr marL="285750" indent="-285750" algn="just">
              <a:buFont typeface="Wingdings" panose="05000000000000000000" pitchFamily="2" charset="2"/>
              <a:buChar char="q"/>
            </a:pPr>
            <a:endParaRPr lang="en-US" sz="16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q"/>
            </a:pPr>
            <a:r>
              <a:rPr lang="en-US" sz="1600" b="1" dirty="0">
                <a:latin typeface="Aptos Serif" panose="02020604070405020304" pitchFamily="18" charset="0"/>
                <a:cs typeface="Aptos Serif" panose="02020604070405020304" pitchFamily="18" charset="0"/>
              </a:rPr>
              <a:t>City and Region-wise Sales: </a:t>
            </a:r>
            <a:r>
              <a:rPr lang="en-US" sz="1600" dirty="0">
                <a:latin typeface="Arial" panose="020B0604020202020204" pitchFamily="34" charset="0"/>
                <a:cs typeface="Arial" panose="020B0604020202020204" pitchFamily="34" charset="0"/>
              </a:rPr>
              <a:t>A geographic map highlights strong sales activity in North America and Europe.</a:t>
            </a:r>
          </a:p>
          <a:p>
            <a:pPr marL="285750" indent="-285750" algn="just">
              <a:buFont typeface="Wingdings" panose="05000000000000000000" pitchFamily="2" charset="2"/>
              <a:buChar char="q"/>
            </a:pPr>
            <a:endParaRPr lang="en-US" sz="16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q"/>
            </a:pPr>
            <a:r>
              <a:rPr lang="en-US" sz="1600" b="1" dirty="0">
                <a:latin typeface="Aptos Serif" panose="02020604070405020304" pitchFamily="18" charset="0"/>
                <a:cs typeface="Aptos Serif" panose="02020604070405020304" pitchFamily="18" charset="0"/>
              </a:rPr>
              <a:t>Key Financial Metrics: </a:t>
            </a:r>
            <a:r>
              <a:rPr lang="en-US" sz="1600" dirty="0">
                <a:latin typeface="Arial" panose="020B0604020202020204" pitchFamily="34" charset="0"/>
                <a:cs typeface="Arial" panose="020B0604020202020204" pitchFamily="34" charset="0"/>
              </a:rPr>
              <a:t>Total sales amount is 2.64M, shipping cost is 25.52K, and product base margin is 996.91, providing insights into overall profitability.</a:t>
            </a:r>
            <a:endParaRPr lang="en-IN" sz="1600" dirty="0">
              <a:latin typeface="Arial" panose="020B0604020202020204" pitchFamily="34" charset="0"/>
              <a:cs typeface="Arial" panose="020B0604020202020204" pitchFamily="34" charset="0"/>
            </a:endParaRPr>
          </a:p>
        </p:txBody>
      </p:sp>
      <p:pic>
        <p:nvPicPr>
          <p:cNvPr id="4" name="Picture 3" descr="A screenshot of a dashboard&#10;&#10;AI-generated content may be incorrect.">
            <a:extLst>
              <a:ext uri="{FF2B5EF4-FFF2-40B4-BE49-F238E27FC236}">
                <a16:creationId xmlns:a16="http://schemas.microsoft.com/office/drawing/2014/main" id="{977B8F4F-E3BE-E966-06E3-B10CCB453981}"/>
              </a:ext>
            </a:extLst>
          </p:cNvPr>
          <p:cNvPicPr>
            <a:picLocks noChangeAspect="1"/>
          </p:cNvPicPr>
          <p:nvPr/>
        </p:nvPicPr>
        <p:blipFill>
          <a:blip r:embed="rId2"/>
          <a:stretch>
            <a:fillRect/>
          </a:stretch>
        </p:blipFill>
        <p:spPr>
          <a:xfrm>
            <a:off x="5535038" y="744723"/>
            <a:ext cx="6460869" cy="6001643"/>
          </a:xfrm>
          <a:prstGeom prst="rect">
            <a:avLst/>
          </a:prstGeom>
        </p:spPr>
      </p:pic>
    </p:spTree>
    <p:extLst>
      <p:ext uri="{BB962C8B-B14F-4D97-AF65-F5344CB8AC3E}">
        <p14:creationId xmlns:p14="http://schemas.microsoft.com/office/powerpoint/2010/main" val="33303490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a:extLst>
            <a:ext uri="{FF2B5EF4-FFF2-40B4-BE49-F238E27FC236}">
              <a16:creationId xmlns:a16="http://schemas.microsoft.com/office/drawing/2014/main" id="{0C6D6644-6471-76A1-3F51-2B3B81A4608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682B0BF-3496-D68D-35D3-5B70EBA48F0B}"/>
              </a:ext>
            </a:extLst>
          </p:cNvPr>
          <p:cNvSpPr txBox="1"/>
          <p:nvPr/>
        </p:nvSpPr>
        <p:spPr>
          <a:xfrm>
            <a:off x="860423" y="846860"/>
            <a:ext cx="5103541" cy="6124754"/>
          </a:xfrm>
          <a:prstGeom prst="rect">
            <a:avLst/>
          </a:prstGeom>
          <a:noFill/>
        </p:spPr>
        <p:txBody>
          <a:bodyPr wrap="square" rtlCol="0">
            <a:spAutoFit/>
          </a:bodyPr>
          <a:lstStyle/>
          <a:p>
            <a:pPr algn="just"/>
            <a:r>
              <a:rPr lang="en-US" sz="1400" b="1" dirty="0">
                <a:latin typeface="Arial" panose="020B0604020202020204" pitchFamily="34" charset="0"/>
                <a:cs typeface="Arial" panose="020B0604020202020204" pitchFamily="34" charset="0"/>
              </a:rPr>
              <a:t>This sales sub-dashboard provides a comprehensive overview of key sales performance metrics using various visualizations.</a:t>
            </a:r>
          </a:p>
          <a:p>
            <a:pPr marL="285750" indent="-285750" algn="just">
              <a:buFont typeface="Courier New" panose="02070309020205020404" pitchFamily="49" charset="0"/>
              <a:buChar char="o"/>
            </a:pPr>
            <a:endParaRPr lang="en-US" sz="1400" dirty="0"/>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Sales by Month: </a:t>
            </a:r>
            <a:r>
              <a:rPr lang="en-US" sz="1400" dirty="0">
                <a:latin typeface="Arial" panose="020B0604020202020204" pitchFamily="34" charset="0"/>
                <a:cs typeface="Arial" panose="020B0604020202020204" pitchFamily="34" charset="0"/>
              </a:rPr>
              <a:t>A line chart displays sales trends over six months, showing fluctuations with a peak in April (522K) and a drop in May (225K), followed by a recovery in June (381K).</a:t>
            </a:r>
          </a:p>
          <a:p>
            <a:pPr marL="285750" indent="-285750" algn="just">
              <a:buFont typeface="Wingdings" panose="05000000000000000000" pitchFamily="2" charset="2"/>
              <a:buChar char="§"/>
            </a:pPr>
            <a:endParaRPr lang="en-US" sz="1400" dirty="0"/>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Sales by Region: </a:t>
            </a:r>
            <a:r>
              <a:rPr lang="en-US" sz="1400" dirty="0">
                <a:latin typeface="Arial" panose="020B0604020202020204" pitchFamily="34" charset="0"/>
                <a:cs typeface="Arial" panose="020B0604020202020204" pitchFamily="34" charset="0"/>
              </a:rPr>
              <a:t>The West leads with 870.98K, followed by Central (642.34K), East (588.16K), and South (540.88K), indicating regional variations in sales performance.</a:t>
            </a:r>
          </a:p>
          <a:p>
            <a:pPr marL="285750" indent="-285750" algn="just">
              <a:buFont typeface="Wingdings" panose="05000000000000000000" pitchFamily="2" charset="2"/>
              <a:buChar char="§"/>
            </a:pPr>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Product Category Wise Sales: </a:t>
            </a:r>
            <a:r>
              <a:rPr lang="en-US" sz="1400" dirty="0">
                <a:latin typeface="Arial" panose="020B0604020202020204" pitchFamily="34" charset="0"/>
                <a:cs typeface="Arial" panose="020B0604020202020204" pitchFamily="34" charset="0"/>
              </a:rPr>
              <a:t>Technology (1.4M) dominates, followed by Furniture (0.7M) and Office Supplies (0.6M), suggesting a higher demand for tech products.</a:t>
            </a:r>
          </a:p>
          <a:p>
            <a:pPr marL="285750" indent="-285750" algn="just">
              <a:buFont typeface="Wingdings" panose="05000000000000000000" pitchFamily="2" charset="2"/>
              <a:buChar char="§"/>
            </a:pPr>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Top 5 Cities by Sales: </a:t>
            </a:r>
            <a:r>
              <a:rPr lang="en-US" sz="1400" dirty="0">
                <a:latin typeface="Arial" panose="020B0604020202020204" pitchFamily="34" charset="0"/>
                <a:cs typeface="Arial" panose="020B0604020202020204" pitchFamily="34" charset="0"/>
              </a:rPr>
              <a:t>Bozeman (115.31K, 29.54%) leads, followed by Des Moines (81.4K, 20.85%) and Madison (74.61K, 19.11%), highlighting key revenue-generating cities.</a:t>
            </a:r>
          </a:p>
          <a:p>
            <a:pPr marL="285750" indent="-285750" algn="just">
              <a:buFont typeface="Wingdings" panose="05000000000000000000" pitchFamily="2" charset="2"/>
              <a:buChar char="§"/>
            </a:pPr>
            <a:endParaRPr lang="en-US" sz="1400" b="1" dirty="0">
              <a:latin typeface="Aptos Serif" panose="02020604070405020304" pitchFamily="18" charset="0"/>
              <a:cs typeface="Aptos Serif" panose="02020604070405020304" pitchFamily="18"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Region-wise Sales and Unit Price: </a:t>
            </a:r>
            <a:r>
              <a:rPr lang="en-US" sz="1400" dirty="0">
                <a:latin typeface="Arial" panose="020B0604020202020204" pitchFamily="34" charset="0"/>
                <a:cs typeface="Arial" panose="020B0604020202020204" pitchFamily="34" charset="0"/>
              </a:rPr>
              <a:t>California leads with 327.86K, followed by New York (214.68K), Texas (113.89K), and Illinois (140.91K), emphasizing state-wise sales performance.</a:t>
            </a:r>
          </a:p>
        </p:txBody>
      </p:sp>
      <p:pic>
        <p:nvPicPr>
          <p:cNvPr id="3" name="Picture 2" descr="A screenshot of a dashboard">
            <a:extLst>
              <a:ext uri="{FF2B5EF4-FFF2-40B4-BE49-F238E27FC236}">
                <a16:creationId xmlns:a16="http://schemas.microsoft.com/office/drawing/2014/main" id="{1D8E903A-1703-741C-8BEC-9BF0F85842A5}"/>
              </a:ext>
            </a:extLst>
          </p:cNvPr>
          <p:cNvPicPr>
            <a:picLocks noChangeAspect="1"/>
          </p:cNvPicPr>
          <p:nvPr/>
        </p:nvPicPr>
        <p:blipFill>
          <a:blip r:embed="rId2"/>
          <a:stretch>
            <a:fillRect/>
          </a:stretch>
        </p:blipFill>
        <p:spPr>
          <a:xfrm>
            <a:off x="6228038" y="846859"/>
            <a:ext cx="5785622" cy="5748493"/>
          </a:xfrm>
          <a:prstGeom prst="rect">
            <a:avLst/>
          </a:prstGeom>
        </p:spPr>
      </p:pic>
      <p:sp>
        <p:nvSpPr>
          <p:cNvPr id="5" name="TextBox 4">
            <a:extLst>
              <a:ext uri="{FF2B5EF4-FFF2-40B4-BE49-F238E27FC236}">
                <a16:creationId xmlns:a16="http://schemas.microsoft.com/office/drawing/2014/main" id="{D4513225-FE35-3FB2-4C22-9719E05944D3}"/>
              </a:ext>
            </a:extLst>
          </p:cNvPr>
          <p:cNvSpPr txBox="1"/>
          <p:nvPr/>
        </p:nvSpPr>
        <p:spPr>
          <a:xfrm>
            <a:off x="860423" y="153423"/>
            <a:ext cx="11153237" cy="584775"/>
          </a:xfrm>
          <a:prstGeom prst="rect">
            <a:avLst/>
          </a:prstGeom>
          <a:noFill/>
        </p:spPr>
        <p:txBody>
          <a:bodyPr wrap="square" rtlCol="0">
            <a:spAutoFit/>
          </a:bodyPr>
          <a:lstStyle/>
          <a:p>
            <a:pPr algn="ctr"/>
            <a:r>
              <a:rPr lang="en-US" sz="3200" u="sng" dirty="0">
                <a:latin typeface="Amasis MT Pro Black" panose="02040A04050005020304" pitchFamily="18" charset="0"/>
              </a:rPr>
              <a:t>SALES SUB-DASHBOARD</a:t>
            </a:r>
            <a:endParaRPr lang="en-IN" sz="3200" u="sng" dirty="0">
              <a:latin typeface="Amasis MT Pro Black" panose="02040A04050005020304" pitchFamily="18" charset="0"/>
            </a:endParaRPr>
          </a:p>
        </p:txBody>
      </p:sp>
    </p:spTree>
    <p:extLst>
      <p:ext uri="{BB962C8B-B14F-4D97-AF65-F5344CB8AC3E}">
        <p14:creationId xmlns:p14="http://schemas.microsoft.com/office/powerpoint/2010/main" val="656676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a:extLst>
            <a:ext uri="{FF2B5EF4-FFF2-40B4-BE49-F238E27FC236}">
              <a16:creationId xmlns:a16="http://schemas.microsoft.com/office/drawing/2014/main" id="{88967AEB-7097-5140-3F2B-B1672D97145A}"/>
            </a:ext>
          </a:extLst>
        </p:cNvPr>
        <p:cNvGrpSpPr/>
        <p:nvPr/>
      </p:nvGrpSpPr>
      <p:grpSpPr>
        <a:xfrm>
          <a:off x="0" y="0"/>
          <a:ext cx="0" cy="0"/>
          <a:chOff x="0" y="0"/>
          <a:chExt cx="0" cy="0"/>
        </a:xfrm>
      </p:grpSpPr>
      <p:pic>
        <p:nvPicPr>
          <p:cNvPr id="2" name="Picture 1" descr="A screenshot of a computer dashboard&#10;&#10;AI-generated content may be incorrect.">
            <a:extLst>
              <a:ext uri="{FF2B5EF4-FFF2-40B4-BE49-F238E27FC236}">
                <a16:creationId xmlns:a16="http://schemas.microsoft.com/office/drawing/2014/main" id="{BCE0B256-1BB2-D7A9-35A9-861F060378AA}"/>
              </a:ext>
            </a:extLst>
          </p:cNvPr>
          <p:cNvPicPr>
            <a:picLocks noChangeAspect="1"/>
          </p:cNvPicPr>
          <p:nvPr/>
        </p:nvPicPr>
        <p:blipFill>
          <a:blip r:embed="rId2"/>
          <a:stretch>
            <a:fillRect/>
          </a:stretch>
        </p:blipFill>
        <p:spPr>
          <a:xfrm>
            <a:off x="6096000" y="894945"/>
            <a:ext cx="5976025" cy="5719864"/>
          </a:xfrm>
          <a:prstGeom prst="rect">
            <a:avLst/>
          </a:prstGeom>
        </p:spPr>
      </p:pic>
      <p:sp>
        <p:nvSpPr>
          <p:cNvPr id="4" name="TextBox 3">
            <a:extLst>
              <a:ext uri="{FF2B5EF4-FFF2-40B4-BE49-F238E27FC236}">
                <a16:creationId xmlns:a16="http://schemas.microsoft.com/office/drawing/2014/main" id="{86AF74CF-A7C8-622A-85E1-231DAEDB0B06}"/>
              </a:ext>
            </a:extLst>
          </p:cNvPr>
          <p:cNvSpPr txBox="1"/>
          <p:nvPr/>
        </p:nvSpPr>
        <p:spPr>
          <a:xfrm>
            <a:off x="860423" y="153423"/>
            <a:ext cx="11153237" cy="584775"/>
          </a:xfrm>
          <a:prstGeom prst="rect">
            <a:avLst/>
          </a:prstGeom>
          <a:noFill/>
        </p:spPr>
        <p:txBody>
          <a:bodyPr wrap="square" rtlCol="0">
            <a:spAutoFit/>
          </a:bodyPr>
          <a:lstStyle/>
          <a:p>
            <a:pPr algn="ctr"/>
            <a:r>
              <a:rPr lang="en-US" sz="3200" u="sng" dirty="0">
                <a:latin typeface="Amasis MT Pro Black" panose="02040A04050005020304" pitchFamily="18" charset="0"/>
              </a:rPr>
              <a:t>DISCOUNT SUB-DASHBOARD</a:t>
            </a:r>
            <a:endParaRPr lang="en-IN" sz="3200" u="sng" dirty="0">
              <a:latin typeface="Amasis MT Pro Black" panose="02040A04050005020304" pitchFamily="18" charset="0"/>
            </a:endParaRPr>
          </a:p>
        </p:txBody>
      </p:sp>
      <p:sp>
        <p:nvSpPr>
          <p:cNvPr id="5" name="TextBox 4">
            <a:extLst>
              <a:ext uri="{FF2B5EF4-FFF2-40B4-BE49-F238E27FC236}">
                <a16:creationId xmlns:a16="http://schemas.microsoft.com/office/drawing/2014/main" id="{1513CCB4-667C-6E2E-84C0-7DF0136E549F}"/>
              </a:ext>
            </a:extLst>
          </p:cNvPr>
          <p:cNvSpPr txBox="1"/>
          <p:nvPr/>
        </p:nvSpPr>
        <p:spPr>
          <a:xfrm>
            <a:off x="860423" y="894945"/>
            <a:ext cx="5073449" cy="5262979"/>
          </a:xfrm>
          <a:prstGeom prst="rect">
            <a:avLst/>
          </a:prstGeom>
          <a:noFill/>
        </p:spPr>
        <p:txBody>
          <a:bodyPr wrap="square" rtlCol="0">
            <a:spAutoFit/>
          </a:bodyPr>
          <a:lstStyle/>
          <a:p>
            <a:pPr algn="just"/>
            <a:r>
              <a:rPr lang="en-US" sz="1400" b="1" dirty="0">
                <a:latin typeface="Arial" panose="020B0604020202020204" pitchFamily="34" charset="0"/>
                <a:cs typeface="Arial" panose="020B0604020202020204" pitchFamily="34" charset="0"/>
              </a:rPr>
              <a:t>This Discount Sub-Dashboard provides a comprehensive overview of key discount metrics using various visualizations.</a:t>
            </a:r>
          </a:p>
          <a:p>
            <a:endParaRPr lang="en-US" sz="1400" dirty="0"/>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Region-wise Discount: </a:t>
            </a:r>
            <a:r>
              <a:rPr lang="en-US" sz="1400" dirty="0"/>
              <a:t>The Central region has the highest discount (28.95%), followed by East (24.65%), West (23.41%), and South (22.99.</a:t>
            </a:r>
          </a:p>
          <a:p>
            <a:pPr algn="just"/>
            <a:endParaRPr lang="en-US" sz="1400" dirty="0"/>
          </a:p>
          <a:p>
            <a:pPr marL="285750" indent="-285750" algn="just">
              <a:buFont typeface="Arial" panose="020B0604020202020204" pitchFamily="34" charset="0"/>
              <a:buChar char="•"/>
            </a:pPr>
            <a:r>
              <a:rPr lang="en-US" sz="1400" b="1" dirty="0">
                <a:latin typeface="Aptos Serif" panose="02020604070405020304" pitchFamily="18" charset="0"/>
                <a:cs typeface="Aptos Serif" panose="02020604070405020304" pitchFamily="18" charset="0"/>
              </a:rPr>
              <a:t>Discount by Customer Segment: </a:t>
            </a:r>
            <a:r>
              <a:rPr lang="en-US" sz="1400" dirty="0"/>
              <a:t>The Corporate segment receives the highest discount (33.45%), followed by Home Office (22.03%), Consumer (20.73%), and Small Business (19.34%).</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r>
              <a:rPr lang="en-US" sz="1400" b="1" dirty="0">
                <a:latin typeface="Aptos Serif" panose="02020604070405020304" pitchFamily="18" charset="0"/>
                <a:cs typeface="Aptos Serif" panose="02020604070405020304" pitchFamily="18" charset="0"/>
              </a:rPr>
              <a:t>Discount by Ship Mode: </a:t>
            </a:r>
            <a:r>
              <a:rPr lang="en-US" sz="1400" dirty="0"/>
              <a:t>Regular Air (0.066K) receives the highest discounts compared to Express Air (0.015K) and Delivery Truck (0.014K).</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r>
              <a:rPr lang="en-US" sz="1400" b="1" dirty="0">
                <a:latin typeface="Aptos Serif" panose="02020604070405020304" pitchFamily="18" charset="0"/>
                <a:cs typeface="Aptos Serif" panose="02020604070405020304" pitchFamily="18" charset="0"/>
              </a:rPr>
              <a:t>Discount by City: </a:t>
            </a:r>
            <a:r>
              <a:rPr lang="en-US" sz="1400" dirty="0"/>
              <a:t>New York City (2.59K) and Los Angeles (2.30K) receive the highest discounts, followed by Seattle (0.98K), Boston (0.91K), and Atlanta (0.59K).</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r>
              <a:rPr lang="en-US" sz="1400" b="1" dirty="0">
                <a:latin typeface="Aptos Serif" panose="02020604070405020304" pitchFamily="18" charset="0"/>
                <a:cs typeface="Aptos Serif" panose="02020604070405020304" pitchFamily="18" charset="0"/>
              </a:rPr>
              <a:t>Discount by Product Category: </a:t>
            </a:r>
            <a:r>
              <a:rPr lang="en-US" sz="1400" dirty="0"/>
              <a:t>Office Supplies (0.053K) receive the highest discounts, followed by Technology (0.023K) and Furniture (0.020K).</a:t>
            </a:r>
            <a:endParaRPr lang="en-IN" sz="1400" dirty="0"/>
          </a:p>
        </p:txBody>
      </p:sp>
    </p:spTree>
    <p:extLst>
      <p:ext uri="{BB962C8B-B14F-4D97-AF65-F5344CB8AC3E}">
        <p14:creationId xmlns:p14="http://schemas.microsoft.com/office/powerpoint/2010/main" val="2384893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a:extLst>
            <a:ext uri="{FF2B5EF4-FFF2-40B4-BE49-F238E27FC236}">
              <a16:creationId xmlns:a16="http://schemas.microsoft.com/office/drawing/2014/main" id="{2421F9DE-EBB0-CB3F-FDA1-B3BE99C29550}"/>
            </a:ext>
          </a:extLst>
        </p:cNvPr>
        <p:cNvGrpSpPr/>
        <p:nvPr/>
      </p:nvGrpSpPr>
      <p:grpSpPr>
        <a:xfrm>
          <a:off x="0" y="0"/>
          <a:ext cx="0" cy="0"/>
          <a:chOff x="0" y="0"/>
          <a:chExt cx="0" cy="0"/>
        </a:xfrm>
      </p:grpSpPr>
      <p:pic>
        <p:nvPicPr>
          <p:cNvPr id="2" name="Picture 1" descr="A screenshot of a chart">
            <a:extLst>
              <a:ext uri="{FF2B5EF4-FFF2-40B4-BE49-F238E27FC236}">
                <a16:creationId xmlns:a16="http://schemas.microsoft.com/office/drawing/2014/main" id="{F1B19B91-1CC3-DACC-7550-E874880A260D}"/>
              </a:ext>
            </a:extLst>
          </p:cNvPr>
          <p:cNvPicPr>
            <a:picLocks noChangeAspect="1"/>
          </p:cNvPicPr>
          <p:nvPr/>
        </p:nvPicPr>
        <p:blipFill>
          <a:blip r:embed="rId2"/>
          <a:stretch>
            <a:fillRect/>
          </a:stretch>
        </p:blipFill>
        <p:spPr>
          <a:xfrm>
            <a:off x="5690680" y="875488"/>
            <a:ext cx="6264613" cy="5651772"/>
          </a:xfrm>
          <a:prstGeom prst="rect">
            <a:avLst/>
          </a:prstGeom>
        </p:spPr>
      </p:pic>
      <p:sp>
        <p:nvSpPr>
          <p:cNvPr id="3" name="TextBox 2">
            <a:extLst>
              <a:ext uri="{FF2B5EF4-FFF2-40B4-BE49-F238E27FC236}">
                <a16:creationId xmlns:a16="http://schemas.microsoft.com/office/drawing/2014/main" id="{4BD5D9E6-A170-554A-7BE3-293CDFF04A24}"/>
              </a:ext>
            </a:extLst>
          </p:cNvPr>
          <p:cNvSpPr txBox="1"/>
          <p:nvPr/>
        </p:nvSpPr>
        <p:spPr>
          <a:xfrm>
            <a:off x="860423" y="118184"/>
            <a:ext cx="11153237" cy="584775"/>
          </a:xfrm>
          <a:prstGeom prst="rect">
            <a:avLst/>
          </a:prstGeom>
          <a:noFill/>
        </p:spPr>
        <p:txBody>
          <a:bodyPr wrap="square" rtlCol="0">
            <a:spAutoFit/>
          </a:bodyPr>
          <a:lstStyle/>
          <a:p>
            <a:pPr algn="ctr"/>
            <a:r>
              <a:rPr lang="en-US" sz="3200" u="sng" dirty="0">
                <a:latin typeface="Amasis MT Pro Black" panose="02040A04050005020304" pitchFamily="18" charset="0"/>
              </a:rPr>
              <a:t>SHIPPING COST SUB-DASHBOARD</a:t>
            </a:r>
            <a:endParaRPr lang="en-IN" sz="3200" u="sng" dirty="0">
              <a:latin typeface="Amasis MT Pro Black" panose="02040A04050005020304" pitchFamily="18" charset="0"/>
            </a:endParaRPr>
          </a:p>
        </p:txBody>
      </p:sp>
      <p:sp>
        <p:nvSpPr>
          <p:cNvPr id="4" name="TextBox 3">
            <a:extLst>
              <a:ext uri="{FF2B5EF4-FFF2-40B4-BE49-F238E27FC236}">
                <a16:creationId xmlns:a16="http://schemas.microsoft.com/office/drawing/2014/main" id="{D164F11D-9D66-E09F-E4D5-4D59375BDAD1}"/>
              </a:ext>
            </a:extLst>
          </p:cNvPr>
          <p:cNvSpPr txBox="1"/>
          <p:nvPr/>
        </p:nvSpPr>
        <p:spPr>
          <a:xfrm>
            <a:off x="860423" y="702959"/>
            <a:ext cx="4662922" cy="6124754"/>
          </a:xfrm>
          <a:prstGeom prst="rect">
            <a:avLst/>
          </a:prstGeom>
          <a:noFill/>
        </p:spPr>
        <p:txBody>
          <a:bodyPr wrap="square" rtlCol="0">
            <a:spAutoFit/>
          </a:bodyPr>
          <a:lstStyle/>
          <a:p>
            <a:pPr algn="just"/>
            <a:r>
              <a:rPr lang="en-US" sz="1400" b="1" dirty="0">
                <a:latin typeface="Arial" panose="020B0604020202020204" pitchFamily="34" charset="0"/>
                <a:cs typeface="Arial" panose="020B0604020202020204" pitchFamily="34" charset="0"/>
              </a:rPr>
              <a:t>This Shipping Cost Sub-Dashboard provides a comprehensive overview of key shipping cost metrics using various visualizations.</a:t>
            </a:r>
          </a:p>
          <a:p>
            <a:pPr algn="just"/>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Region-wise Shipping Cost: </a:t>
            </a:r>
            <a:r>
              <a:rPr lang="en-US" sz="1400" dirty="0">
                <a:latin typeface="Arial" panose="020B0604020202020204" pitchFamily="34" charset="0"/>
                <a:cs typeface="Arial" panose="020B0604020202020204" pitchFamily="34" charset="0"/>
              </a:rPr>
              <a:t>The Central region has the highest shipping cost (4.03K), followed by East (3.87K), West (3.54K), and South (3.38K).</a:t>
            </a:r>
          </a:p>
          <a:p>
            <a:pPr algn="just"/>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Product Category-wise Shipping Cost: </a:t>
            </a:r>
            <a:r>
              <a:rPr lang="en-US" sz="1400" dirty="0">
                <a:latin typeface="Arial" panose="020B0604020202020204" pitchFamily="34" charset="0"/>
                <a:cs typeface="Arial" panose="020B0604020202020204" pitchFamily="34" charset="0"/>
              </a:rPr>
              <a:t>Furniture (12.4K) incurs the highest shipping cost, followed by Office Supplies (8.6K) and Technology (4.6K).</a:t>
            </a:r>
          </a:p>
          <a:p>
            <a:pPr algn="just"/>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Target Value: </a:t>
            </a:r>
            <a:r>
              <a:rPr lang="en-US" sz="1400" dirty="0">
                <a:latin typeface="Arial" panose="020B0604020202020204" pitchFamily="34" charset="0"/>
                <a:cs typeface="Arial" panose="020B0604020202020204" pitchFamily="34" charset="0"/>
              </a:rPr>
              <a:t>The current shipping cost is 25.52K, with a target of 40K and a maximum threshold of 51.04K, helping track progress toward shipping cost goals.</a:t>
            </a:r>
          </a:p>
          <a:p>
            <a:pPr algn="just"/>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Shipping Cost by Ship Mode: </a:t>
            </a:r>
            <a:r>
              <a:rPr lang="en-US" sz="1400" dirty="0">
                <a:latin typeface="Arial" panose="020B0604020202020204" pitchFamily="34" charset="0"/>
                <a:cs typeface="Arial" panose="020B0604020202020204" pitchFamily="34" charset="0"/>
              </a:rPr>
              <a:t>Delivery Truck (12.04K) has the highest shipping cost, followed by Regular Air (10.84K) and Express Air (2.64K), suggesting cost variations across different shipping methods.</a:t>
            </a:r>
          </a:p>
          <a:p>
            <a:pPr algn="just"/>
            <a:endParaRPr lang="en-US" sz="1400" b="1" dirty="0">
              <a:latin typeface="Aptos Serif" panose="02020604070405020304" pitchFamily="18" charset="0"/>
              <a:cs typeface="Aptos Serif" panose="02020604070405020304" pitchFamily="18"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Shipping Cost by Month: </a:t>
            </a:r>
            <a:r>
              <a:rPr lang="en-US" sz="1400" dirty="0">
                <a:latin typeface="Arial" panose="020B0604020202020204" pitchFamily="34" charset="0"/>
                <a:cs typeface="Arial" panose="020B0604020202020204" pitchFamily="34" charset="0"/>
              </a:rPr>
              <a:t>The cost fluctuates over six months, starting at 4,853 in January, peaking in February (4,692), and dropping in May (3,477) before rising again in June (4,034).</a:t>
            </a:r>
            <a:endParaRPr lang="en-IN"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86779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a:extLst>
            <a:ext uri="{FF2B5EF4-FFF2-40B4-BE49-F238E27FC236}">
              <a16:creationId xmlns:a16="http://schemas.microsoft.com/office/drawing/2014/main" id="{D336F17A-80B2-5669-496A-733696F8F20F}"/>
            </a:ext>
          </a:extLst>
        </p:cNvPr>
        <p:cNvGrpSpPr/>
        <p:nvPr/>
      </p:nvGrpSpPr>
      <p:grpSpPr>
        <a:xfrm>
          <a:off x="0" y="0"/>
          <a:ext cx="0" cy="0"/>
          <a:chOff x="0" y="0"/>
          <a:chExt cx="0" cy="0"/>
        </a:xfrm>
      </p:grpSpPr>
      <p:pic>
        <p:nvPicPr>
          <p:cNvPr id="2" name="Picture 1" descr="A screenshot of a web page&#10;&#10;AI-generated content may be incorrect.">
            <a:extLst>
              <a:ext uri="{FF2B5EF4-FFF2-40B4-BE49-F238E27FC236}">
                <a16:creationId xmlns:a16="http://schemas.microsoft.com/office/drawing/2014/main" id="{5A8955CB-F509-FCE8-41C2-50EBC0D72627}"/>
              </a:ext>
            </a:extLst>
          </p:cNvPr>
          <p:cNvPicPr>
            <a:picLocks noChangeAspect="1"/>
          </p:cNvPicPr>
          <p:nvPr/>
        </p:nvPicPr>
        <p:blipFill>
          <a:blip r:embed="rId2"/>
          <a:stretch>
            <a:fillRect/>
          </a:stretch>
        </p:blipFill>
        <p:spPr>
          <a:xfrm>
            <a:off x="5846323" y="836579"/>
            <a:ext cx="6167337" cy="5622585"/>
          </a:xfrm>
          <a:prstGeom prst="rect">
            <a:avLst/>
          </a:prstGeom>
        </p:spPr>
      </p:pic>
      <p:sp>
        <p:nvSpPr>
          <p:cNvPr id="5" name="TextBox 4">
            <a:extLst>
              <a:ext uri="{FF2B5EF4-FFF2-40B4-BE49-F238E27FC236}">
                <a16:creationId xmlns:a16="http://schemas.microsoft.com/office/drawing/2014/main" id="{398B18B9-7CCA-5AFD-8523-AC892905CBE1}"/>
              </a:ext>
            </a:extLst>
          </p:cNvPr>
          <p:cNvSpPr txBox="1"/>
          <p:nvPr/>
        </p:nvSpPr>
        <p:spPr>
          <a:xfrm>
            <a:off x="914401" y="0"/>
            <a:ext cx="11196536" cy="584775"/>
          </a:xfrm>
          <a:prstGeom prst="rect">
            <a:avLst/>
          </a:prstGeom>
          <a:noFill/>
        </p:spPr>
        <p:txBody>
          <a:bodyPr wrap="square" rtlCol="0">
            <a:spAutoFit/>
          </a:bodyPr>
          <a:lstStyle/>
          <a:p>
            <a:r>
              <a:rPr lang="en-US" sz="3200" u="sng" dirty="0">
                <a:latin typeface="Amasis MT Pro Black" panose="02040A04050005020304" pitchFamily="18" charset="0"/>
              </a:rPr>
              <a:t>PROFIT BASE MARGIN SUB-DASHBOARD</a:t>
            </a:r>
            <a:endParaRPr lang="en-IN" sz="3200" u="sng" dirty="0">
              <a:latin typeface="Amasis MT Pro Black" panose="02040A04050005020304" pitchFamily="18" charset="0"/>
            </a:endParaRPr>
          </a:p>
        </p:txBody>
      </p:sp>
      <p:sp>
        <p:nvSpPr>
          <p:cNvPr id="6" name="TextBox 5">
            <a:extLst>
              <a:ext uri="{FF2B5EF4-FFF2-40B4-BE49-F238E27FC236}">
                <a16:creationId xmlns:a16="http://schemas.microsoft.com/office/drawing/2014/main" id="{B0BB5600-FE7A-9EDA-1A5D-37038EBBC645}"/>
              </a:ext>
            </a:extLst>
          </p:cNvPr>
          <p:cNvSpPr txBox="1"/>
          <p:nvPr/>
        </p:nvSpPr>
        <p:spPr>
          <a:xfrm>
            <a:off x="914401" y="733246"/>
            <a:ext cx="4705730" cy="6124754"/>
          </a:xfrm>
          <a:prstGeom prst="rect">
            <a:avLst/>
          </a:prstGeom>
          <a:noFill/>
        </p:spPr>
        <p:txBody>
          <a:bodyPr wrap="square" rtlCol="0">
            <a:spAutoFit/>
          </a:bodyPr>
          <a:lstStyle/>
          <a:p>
            <a:pPr algn="just"/>
            <a:r>
              <a:rPr lang="en-US" sz="1400" b="1" dirty="0">
                <a:latin typeface="Arial" panose="020B0604020202020204" pitchFamily="34" charset="0"/>
                <a:cs typeface="Arial" panose="020B0604020202020204" pitchFamily="34" charset="0"/>
              </a:rPr>
              <a:t>This Profit Base Margin Sub-Dashboard provides a comprehensive overview of key profitability metrics using various visualizations.</a:t>
            </a:r>
          </a:p>
          <a:p>
            <a:pPr algn="just"/>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Product Base Margin by Customer Segment: </a:t>
            </a:r>
            <a:r>
              <a:rPr lang="en-US" sz="1400" dirty="0">
                <a:latin typeface="Arial" panose="020B0604020202020204" pitchFamily="34" charset="0"/>
                <a:cs typeface="Arial" panose="020B0604020202020204" pitchFamily="34" charset="0"/>
              </a:rPr>
              <a:t>The Corporate segment has the highest profit base margin (35.07%), followed by Home Office (23.72%), Consumer (21%), and Small Business (20.08%).</a:t>
            </a:r>
          </a:p>
          <a:p>
            <a:pPr algn="just"/>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Product Base Margin by Product Category: </a:t>
            </a:r>
            <a:r>
              <a:rPr lang="en-US" sz="1400" dirty="0">
                <a:latin typeface="Arial" panose="020B0604020202020204" pitchFamily="34" charset="0"/>
                <a:cs typeface="Arial" panose="020B0604020202020204" pitchFamily="34" charset="0"/>
              </a:rPr>
              <a:t>Office Supplies (496) contributes the most to profit margins, followed by Technology (270) and Furniture (230).</a:t>
            </a:r>
          </a:p>
          <a:p>
            <a:pPr algn="just"/>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Product Base Margin by Region: </a:t>
            </a:r>
            <a:r>
              <a:rPr lang="en-US" sz="1400" dirty="0">
                <a:latin typeface="Arial" panose="020B0604020202020204" pitchFamily="34" charset="0"/>
                <a:cs typeface="Arial" panose="020B0604020202020204" pitchFamily="34" charset="0"/>
              </a:rPr>
              <a:t>The Central region has the highest profit margin (28.87%), followed by East (24.47%), West (24.22%), and South (22.44).</a:t>
            </a:r>
          </a:p>
          <a:p>
            <a:pPr algn="just"/>
            <a:endParaRPr lang="en-US" sz="1400"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Product Base Margin by Product Name: </a:t>
            </a:r>
            <a:r>
              <a:rPr lang="en-US" sz="1400" dirty="0">
                <a:latin typeface="Arial" panose="020B0604020202020204" pitchFamily="34" charset="0"/>
                <a:cs typeface="Arial" panose="020B0604020202020204" pitchFamily="34" charset="0"/>
              </a:rPr>
              <a:t>The top-performing products include Bevis 36 x 72 Conference Tables (5.7), Office Star Mid-Back Ergonomic Chair (5.0), and Hon 94000 Series Round Tables (4.6).</a:t>
            </a:r>
          </a:p>
          <a:p>
            <a:pPr algn="just"/>
            <a:endParaRPr lang="en-US" sz="1400" b="1" dirty="0">
              <a:latin typeface="Aptos Serif" panose="02020604070405020304" pitchFamily="18" charset="0"/>
              <a:cs typeface="Aptos Serif" panose="02020604070405020304" pitchFamily="18" charset="0"/>
            </a:endParaRPr>
          </a:p>
          <a:p>
            <a:pPr marL="285750" indent="-285750" algn="just">
              <a:buFont typeface="Wingdings" panose="05000000000000000000" pitchFamily="2" charset="2"/>
              <a:buChar char="§"/>
            </a:pPr>
            <a:r>
              <a:rPr lang="en-US" sz="1400" b="1" dirty="0">
                <a:latin typeface="Aptos Serif" panose="02020604070405020304" pitchFamily="18" charset="0"/>
                <a:cs typeface="Aptos Serif" panose="02020604070405020304" pitchFamily="18" charset="0"/>
              </a:rPr>
              <a:t>City-wise Product Base Margin: </a:t>
            </a:r>
            <a:r>
              <a:rPr lang="en-US" sz="1400" dirty="0">
                <a:latin typeface="Arial" panose="020B0604020202020204" pitchFamily="34" charset="0"/>
                <a:cs typeface="Arial" panose="020B0604020202020204" pitchFamily="34" charset="0"/>
              </a:rPr>
              <a:t>New York City (23.76) and Los Angeles (23.53) have the highest product base margins, followed by Seattle (11.47) and Boston (9.21).</a:t>
            </a:r>
          </a:p>
          <a:p>
            <a:endParaRPr lang="en-IN"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03712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a:extLst>
            <a:ext uri="{FF2B5EF4-FFF2-40B4-BE49-F238E27FC236}">
              <a16:creationId xmlns:a16="http://schemas.microsoft.com/office/drawing/2014/main" id="{207B12FC-34C1-E3C3-15EA-8B8D5CFA44FB}"/>
            </a:ext>
          </a:extLst>
        </p:cNvPr>
        <p:cNvGrpSpPr/>
        <p:nvPr/>
      </p:nvGrpSpPr>
      <p:grpSpPr>
        <a:xfrm>
          <a:off x="0" y="0"/>
          <a:ext cx="0" cy="0"/>
          <a:chOff x="0" y="0"/>
          <a:chExt cx="0" cy="0"/>
        </a:xfrm>
      </p:grpSpPr>
      <p:pic>
        <p:nvPicPr>
          <p:cNvPr id="4" name="finance video">
            <a:hlinkClick r:id="" action="ppaction://media"/>
            <a:extLst>
              <a:ext uri="{FF2B5EF4-FFF2-40B4-BE49-F238E27FC236}">
                <a16:creationId xmlns:a16="http://schemas.microsoft.com/office/drawing/2014/main" id="{551AB875-F5E0-C813-E669-18AD8EC3336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11439" y="729672"/>
            <a:ext cx="9998075" cy="5292613"/>
          </a:xfrm>
          <a:prstGeom prst="rect">
            <a:avLst/>
          </a:prstGeom>
        </p:spPr>
      </p:pic>
      <p:sp>
        <p:nvSpPr>
          <p:cNvPr id="7" name="TextBox 6">
            <a:extLst>
              <a:ext uri="{FF2B5EF4-FFF2-40B4-BE49-F238E27FC236}">
                <a16:creationId xmlns:a16="http://schemas.microsoft.com/office/drawing/2014/main" id="{826295BB-A11E-9938-EB28-4090FE3DC80C}"/>
              </a:ext>
            </a:extLst>
          </p:cNvPr>
          <p:cNvSpPr txBox="1"/>
          <p:nvPr/>
        </p:nvSpPr>
        <p:spPr>
          <a:xfrm>
            <a:off x="914401" y="64655"/>
            <a:ext cx="11196536" cy="584775"/>
          </a:xfrm>
          <a:prstGeom prst="rect">
            <a:avLst/>
          </a:prstGeom>
          <a:noFill/>
        </p:spPr>
        <p:txBody>
          <a:bodyPr wrap="square" rtlCol="0">
            <a:spAutoFit/>
          </a:bodyPr>
          <a:lstStyle/>
          <a:p>
            <a:r>
              <a:rPr lang="en-US" sz="3200" u="sng" dirty="0">
                <a:latin typeface="Amasis MT Pro Black" panose="02040A04050005020304" pitchFamily="18" charset="0"/>
              </a:rPr>
              <a:t>Finance Dashboard Full Video</a:t>
            </a:r>
            <a:endParaRPr lang="en-IN" sz="3200" u="sng" dirty="0">
              <a:latin typeface="Amasis MT Pro Black" panose="02040A04050005020304" pitchFamily="18" charset="0"/>
            </a:endParaRPr>
          </a:p>
        </p:txBody>
      </p:sp>
    </p:spTree>
    <p:extLst>
      <p:ext uri="{BB962C8B-B14F-4D97-AF65-F5344CB8AC3E}">
        <p14:creationId xmlns:p14="http://schemas.microsoft.com/office/powerpoint/2010/main" val="1779225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4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4357615_win32_EF_v3" id="{E0D2F1F9-7AB8-4CD0-BAF5-572B3B8BE236}" vid="{36B7CD22-9CE9-4A36-A2A9-2F6B82431D8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Props1.xml><?xml version="1.0" encoding="utf-8"?>
<ds:datastoreItem xmlns:ds="http://schemas.openxmlformats.org/officeDocument/2006/customXml" ds:itemID="{D7EE0834-CC23-43E5-9706-A0904E34105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1272</TotalTime>
  <Words>1363</Words>
  <Application>Microsoft Office PowerPoint</Application>
  <PresentationFormat>Widescreen</PresentationFormat>
  <Paragraphs>75</Paragraphs>
  <Slides>11</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ADLaM Display</vt:lpstr>
      <vt:lpstr>Amasis MT Pro Black</vt:lpstr>
      <vt:lpstr>Aptos Serif</vt:lpstr>
      <vt:lpstr>Arial</vt:lpstr>
      <vt:lpstr>Calibri</vt:lpstr>
      <vt:lpstr>Courier New</vt:lpstr>
      <vt:lpstr>Franklin Gothic Book</vt:lpstr>
      <vt:lpstr>Wingdings</vt:lpstr>
      <vt:lpstr>Crop</vt:lpstr>
      <vt:lpstr>Power BI Finance Dashboard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HP</dc:creator>
  <cp:lastModifiedBy>Ayonika Dutta</cp:lastModifiedBy>
  <cp:revision>8</cp:revision>
  <dcterms:created xsi:type="dcterms:W3CDTF">2023-08-29T05:40:47Z</dcterms:created>
  <dcterms:modified xsi:type="dcterms:W3CDTF">2025-02-24T19:34:15Z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